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title>
      <c:tx>
        <c:rich>
          <a:bodyPr rot="0"/>
          <a:lstStyle/>
          <a:p>
            <a:pPr>
              <a:defRPr sz="3600" b="1" i="0" u="none" strike="noStrike">
                <a:solidFill>
                  <a:srgbClr val="000000"/>
                </a:solidFill>
                <a:latin typeface="Trebuchet MS"/>
              </a:defRPr>
            </a:pPr>
            <a:r>
              <a:rPr sz="3600" b="1" i="0" u="none" strike="noStrike">
                <a:solidFill>
                  <a:srgbClr val="000000"/>
                </a:solidFill>
                <a:latin typeface="Trebuchet MS"/>
              </a:rPr>
              <a:t>Development Time</a:t>
            </a:r>
          </a:p>
        </c:rich>
      </c:tx>
      <c:layout>
        <c:manualLayout>
          <c:xMode val="edge"/>
          <c:yMode val="edge"/>
          <c:x val="0.29422799999999999"/>
          <c:y val="0.367066"/>
          <c:w val="0.41154400000000002"/>
          <c:h val="6.04425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86089"/>
          <c:y val="5.0000000000000001E-3"/>
          <c:w val="0.62782300000000002"/>
          <c:h val="0.84251799999999999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F81BD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3479-2249-82A9-01ECAFFCFF38}"/>
              </c:ext>
            </c:extLst>
          </c:dPt>
          <c:dPt>
            <c:idx val="1"/>
            <c:bubble3D val="0"/>
            <c:spPr>
              <a:solidFill>
                <a:srgbClr val="C0504D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0000" dir="5400000" algn="tl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479-2249-82A9-01ECAFFCFF38}"/>
              </c:ext>
            </c:extLst>
          </c:dPt>
          <c:dPt>
            <c:idx val="2"/>
            <c:bubble3D val="0"/>
            <c:spPr>
              <a:solidFill>
                <a:srgbClr val="9BBB59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0000" dir="5400000" algn="tl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479-2249-82A9-01ECAFFCFF38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3500" b="1" i="0" u="none" strike="noStrike">
                      <a:solidFill>
                        <a:srgbClr val="000000"/>
                      </a:solidFill>
                      <a:latin typeface="Trebuchet MS"/>
                    </a:defRPr>
                  </a:pPr>
                  <a:endParaRPr lang="en-D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479-2249-82A9-01ECAFFCFF38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3500" b="1" i="0" u="none" strike="noStrike">
                      <a:solidFill>
                        <a:srgbClr val="000000"/>
                      </a:solidFill>
                      <a:latin typeface="Trebuchet MS"/>
                    </a:defRPr>
                  </a:pPr>
                  <a:endParaRPr lang="en-D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479-2249-82A9-01ECAFFCFF38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3500" b="1" i="0" u="none" strike="noStrike">
                      <a:solidFill>
                        <a:srgbClr val="000000"/>
                      </a:solidFill>
                      <a:latin typeface="Trebuchet MS"/>
                    </a:defRPr>
                  </a:pPr>
                  <a:endParaRPr lang="en-D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479-2249-82A9-01ECAFFCFF38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500" b="1" i="0" u="none" strike="noStrike">
                    <a:solidFill>
                      <a:srgbClr val="000000"/>
                    </a:solidFill>
                    <a:latin typeface="Trebuchet MS"/>
                  </a:defRPr>
                </a:pPr>
                <a:endParaRPr lang="en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Coding</c:v>
                </c:pt>
                <c:pt idx="1">
                  <c:v>Debugging</c:v>
                </c:pt>
                <c:pt idx="2">
                  <c:v>Refactoring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79-2249-82A9-01ECAFFCF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1344000000000003"/>
          <c:w val="1"/>
          <c:h val="8.656020000000000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600" b="0" i="0" u="none" strike="noStrike">
              <a:solidFill>
                <a:srgbClr val="000000"/>
              </a:solidFill>
              <a:latin typeface="Trebuchet MS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title>
      <c:tx>
        <c:rich>
          <a:bodyPr rot="0"/>
          <a:lstStyle/>
          <a:p>
            <a:pPr>
              <a:defRPr sz="50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sz="5000" b="0" i="0" u="none" strike="noStrike">
                <a:solidFill>
                  <a:srgbClr val="000000"/>
                </a:solidFill>
                <a:latin typeface="Helvetica Neue"/>
              </a:rPr>
              <a:t>Severity (Most)</a:t>
            </a:r>
          </a:p>
        </c:rich>
      </c:tx>
      <c:layout>
        <c:manualLayout>
          <c:xMode val="edge"/>
          <c:yMode val="edge"/>
          <c:x val="0.15110899999999999"/>
          <c:y val="0"/>
          <c:w val="0.69778099999999998"/>
          <c:h val="0.129075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0000000000000001E-3"/>
          <c:y val="0.129075"/>
          <c:w val="0.99"/>
          <c:h val="0.8584249999999999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Mosst Severe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6433-FD42-8489-C8068C46C86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33-FD42-8489-C8068C46C864}"/>
              </c:ext>
            </c:extLst>
          </c:dPt>
          <c:dPt>
            <c:idx val="2"/>
            <c:bubble3D val="0"/>
            <c:spPr>
              <a:solidFill>
                <a:srgbClr val="92929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33-FD42-8489-C8068C46C864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433-FD42-8489-C8068C46C864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433-FD42-8489-C8068C46C864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433-FD42-8489-C8068C46C864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en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Single Fault</c:v>
                </c:pt>
                <c:pt idx="1">
                  <c:v>Fix Location</c:v>
                </c:pt>
                <c:pt idx="2">
                  <c:v>PBU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26</c:v>
                </c:pt>
                <c:pt idx="1">
                  <c:v>28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33-FD42-8489-C8068C46C8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22775"/>
          <c:y val="6.8398600000000004E-2"/>
          <c:w val="0.87222500000000003"/>
          <c:h val="0.818639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With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113</c:v>
                </c:pt>
                <c:pt idx="1">
                  <c:v>41</c:v>
                </c:pt>
                <c:pt idx="2">
                  <c:v>44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48-F54F-88FB-488F5EF364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Without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91</c:v>
                </c:pt>
                <c:pt idx="1">
                  <c:v>45</c:v>
                </c:pt>
                <c:pt idx="2">
                  <c:v>14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48-F54F-88FB-488F5EF36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3400" b="0" i="1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sz="3400" b="0" i="1" u="none" strike="noStrike">
                    <a:solidFill>
                      <a:srgbClr val="000000"/>
                    </a:solidFill>
                    <a:latin typeface="Helvetica Neue"/>
                  </a:rPr>
                  <a:t>#Experiments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2"/>
        <c:crosses val="autoZero"/>
        <c:crossBetween val="between"/>
        <c:majorUnit val="40"/>
        <c:minorUnit val="20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66344700000000001"/>
          <c:y val="0"/>
          <c:w val="0.31202200000000002"/>
          <c:h val="9.339849999999999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000000"/>
              </a:solidFill>
              <a:latin typeface="Helvetica Neue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14107"/>
          <c:y val="7.0363400000000006E-2"/>
          <c:w val="0.88089300000000004"/>
          <c:h val="0.813787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With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471</c:v>
                </c:pt>
                <c:pt idx="1">
                  <c:v>284</c:v>
                </c:pt>
                <c:pt idx="2">
                  <c:v>136</c:v>
                </c:pt>
                <c:pt idx="3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72-2E44-B30F-A2015754597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Without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499</c:v>
                </c:pt>
                <c:pt idx="1">
                  <c:v>68</c:v>
                </c:pt>
                <c:pt idx="2">
                  <c:v>130</c:v>
                </c:pt>
                <c:pt idx="3">
                  <c:v>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72-2E44-B30F-A20157545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550"/>
          <c:min val="0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3400" b="0" i="1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sz="3400" b="0" i="1" u="none" strike="noStrike">
                    <a:solidFill>
                      <a:srgbClr val="000000"/>
                    </a:solidFill>
                    <a:latin typeface="Helvetica Neue"/>
                  </a:rPr>
                  <a:t>#Bugs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2"/>
        <c:crosses val="autoZero"/>
        <c:crossBetween val="between"/>
        <c:majorUnit val="110"/>
        <c:minorUnit val="5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65953700000000004"/>
          <c:y val="0"/>
          <c:w val="0.31583800000000001"/>
          <c:h val="9.53632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000000"/>
              </a:solidFill>
              <a:latin typeface="Helvetica Neue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7331"/>
          <c:y val="7.0363400000000006E-2"/>
          <c:w val="0.88766900000000004"/>
          <c:h val="0.813787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With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0.80800000000000005</c:v>
                </c:pt>
                <c:pt idx="1">
                  <c:v>0.81399999999999995</c:v>
                </c:pt>
                <c:pt idx="2">
                  <c:v>0.70599999999999996</c:v>
                </c:pt>
                <c:pt idx="3">
                  <c:v>0.85299999999999998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8-844A-A86A-48FB1C8B40B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Without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0.71399999999999997</c:v>
                </c:pt>
                <c:pt idx="1">
                  <c:v>0.72599999999999998</c:v>
                </c:pt>
                <c:pt idx="2">
                  <c:v>0.64600000000000002</c:v>
                </c:pt>
                <c:pt idx="3">
                  <c:v>0.73599999999999999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F8-844A-A86A-48FB1C8B4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0.9"/>
          <c:min val="0.6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3400" b="0" i="1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sz="3400" b="0" i="1" u="none" strike="noStrike">
                    <a:solidFill>
                      <a:srgbClr val="000000"/>
                    </a:solidFill>
                    <a:latin typeface="Helvetica Neue"/>
                  </a:rPr>
                  <a:t>Effectiveness (EXAM)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65693299999999999"/>
          <c:y val="0"/>
          <c:w val="0.31825399999999998"/>
          <c:h val="9.53632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000000"/>
              </a:solidFill>
              <a:latin typeface="Helvetica Neue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9.9197199999999999E-2"/>
          <c:y val="0.13599600000000001"/>
          <c:w val="0.88832299999999997"/>
          <c:h val="0.75545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With 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24</c:v>
                </c:pt>
                <c:pt idx="1">
                  <c:v>11</c:v>
                </c:pt>
                <c:pt idx="2">
                  <c:v>4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29-5F40-BD8E-685D20C005E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Without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54</c:v>
                </c:pt>
                <c:pt idx="1">
                  <c:v>13</c:v>
                </c:pt>
                <c:pt idx="2">
                  <c:v>32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29-5F40-BD8E-685D20C00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60"/>
          <c:min val="0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3400" b="0" i="1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sz="3400" b="0" i="1" u="none" strike="noStrike">
                    <a:solidFill>
                      <a:srgbClr val="000000"/>
                    </a:solidFill>
                    <a:latin typeface="Helvetica Neue"/>
                  </a:rPr>
                  <a:t>#Repairs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2"/>
        <c:crosses val="autoZero"/>
        <c:crossBetween val="between"/>
        <c:majorUnit val="10"/>
        <c:minorUnit val="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68329600000000001"/>
          <c:y val="0"/>
          <c:w val="0.31670399999999999"/>
          <c:h val="9.039569999999999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000000"/>
              </a:solidFill>
              <a:latin typeface="Helvetica Neue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12704"/>
          <c:y val="0.13599600000000001"/>
          <c:w val="0.87500299999999998"/>
          <c:h val="0.75545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With 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77</c:v>
                </c:pt>
                <c:pt idx="1">
                  <c:v>29</c:v>
                </c:pt>
                <c:pt idx="2">
                  <c:v>35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A5-DE47-89E1-B2A4A62BD86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Without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All</c:v>
                </c:pt>
                <c:pt idx="1">
                  <c:v>PBU</c:v>
                </c:pt>
                <c:pt idx="2">
                  <c:v>Fix Location</c:v>
                </c:pt>
                <c:pt idx="3">
                  <c:v>Single Fault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151</c:v>
                </c:pt>
                <c:pt idx="1">
                  <c:v>49</c:v>
                </c:pt>
                <c:pt idx="2">
                  <c:v>41</c:v>
                </c:pt>
                <c:pt idx="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A5-DE47-89E1-B2A4A62BD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60"/>
          <c:min val="0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3400" b="0" i="1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sz="3400" b="0" i="1" u="none" strike="noStrike">
                    <a:solidFill>
                      <a:srgbClr val="000000"/>
                    </a:solidFill>
                    <a:latin typeface="Helvetica Neue"/>
                  </a:rPr>
                  <a:t>#Preferred Diagnoses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2"/>
        <c:crosses val="autoZero"/>
        <c:crossBetween val="between"/>
        <c:majorUnit val="40"/>
        <c:minorUnit val="20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68804399999999999"/>
          <c:y val="0"/>
          <c:w val="0.31195600000000001"/>
          <c:h val="9.039569999999999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000000"/>
              </a:solidFill>
              <a:latin typeface="Helvetica Neue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title>
      <c:tx>
        <c:rich>
          <a:bodyPr rot="0"/>
          <a:lstStyle/>
          <a:p>
            <a:pPr>
              <a:defRPr sz="50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sz="5000" b="0" i="0" u="none" strike="noStrike">
                <a:solidFill>
                  <a:srgbClr val="000000"/>
                </a:solidFill>
                <a:latin typeface="Helvetica Neue"/>
              </a:rPr>
              <a:t>Realistic in Practice</a:t>
            </a:r>
          </a:p>
        </c:rich>
      </c:tx>
      <c:layout>
        <c:manualLayout>
          <c:xMode val="edge"/>
          <c:yMode val="edge"/>
          <c:x val="0.283188"/>
          <c:y val="0"/>
          <c:w val="0.43362400000000001"/>
          <c:h val="0.119003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26465300000000003"/>
          <c:y val="0.119003"/>
          <c:w val="0.47069499999999997"/>
          <c:h val="0.79046300000000003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Realistic in Practice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66CD-4744-8B51-D3C6B535F8C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CD-4744-8B51-D3C6B535F8CB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6CD-4744-8B51-D3C6B535F8CB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6CD-4744-8B51-D3C6B535F8CB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en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Positive</c:v>
                </c:pt>
                <c:pt idx="1">
                  <c:v>Negative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CD-4744-8B51-D3C6B535F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2168099999999997"/>
          <c:w val="1"/>
          <c:h val="7.831920000000000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000000"/>
              </a:solidFill>
              <a:latin typeface="Helvetica Neue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3504800000000001"/>
          <c:y val="6.5236299999999997E-2"/>
          <c:w val="0.74653499999999995"/>
          <c:h val="0.727755999999999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ICSE</c:v>
                </c:pt>
                <c:pt idx="1">
                  <c:v>ESEC/FSE</c:v>
                </c:pt>
                <c:pt idx="2">
                  <c:v>ASE</c:v>
                </c:pt>
                <c:pt idx="3">
                  <c:v>MSR</c:v>
                </c:pt>
                <c:pt idx="4">
                  <c:v>TOSEM</c:v>
                </c:pt>
                <c:pt idx="5">
                  <c:v>EMSE</c:v>
                </c:pt>
                <c:pt idx="6">
                  <c:v>TSE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9</c:v>
                </c:pt>
                <c:pt idx="1">
                  <c:v>2</c:v>
                </c:pt>
                <c:pt idx="2">
                  <c:v>11</c:v>
                </c:pt>
                <c:pt idx="3">
                  <c:v>2</c:v>
                </c:pt>
                <c:pt idx="4">
                  <c:v>6</c:v>
                </c:pt>
                <c:pt idx="5">
                  <c:v>4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F-7742-A062-F5A1C93C5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3400" b="0" i="1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sz="3400" b="0" i="1" u="none" strike="noStrike">
                    <a:solidFill>
                      <a:srgbClr val="000000"/>
                    </a:solidFill>
                    <a:latin typeface="Helvetica Neue"/>
                  </a:rPr>
                  <a:t>Venues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3400" b="0" i="1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sz="3400" b="0" i="1" u="none" strike="noStrike">
                    <a:solidFill>
                      <a:srgbClr val="000000"/>
                    </a:solidFill>
                    <a:latin typeface="Helvetica Neue"/>
                  </a:rPr>
                  <a:t>#Publications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DE"/>
          </a:p>
        </c:txPr>
        <c:crossAx val="2094734552"/>
        <c:crosses val="autoZero"/>
        <c:crossBetween val="between"/>
        <c:majorUnit val="10"/>
        <c:minorUnit val="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title>
      <c:tx>
        <c:rich>
          <a:bodyPr rot="0"/>
          <a:lstStyle/>
          <a:p>
            <a:pPr>
              <a:defRPr sz="50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sz="5000" b="0" i="0" u="none" strike="noStrike">
                <a:solidFill>
                  <a:srgbClr val="000000"/>
                </a:solidFill>
                <a:latin typeface="Helvetica Neue"/>
              </a:rPr>
              <a:t>Soundness (Least)</a:t>
            </a:r>
          </a:p>
        </c:rich>
      </c:tx>
      <c:layout>
        <c:manualLayout>
          <c:xMode val="edge"/>
          <c:yMode val="edge"/>
          <c:x val="2.9002799999999999E-2"/>
          <c:y val="0"/>
          <c:w val="0.37840099999999999"/>
          <c:h val="0.11505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0000000000000001E-3"/>
          <c:y val="0.115052"/>
          <c:w val="0.43640699999999999"/>
          <c:h val="0.7638009999999999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Least Sound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DED3-EB48-9EDC-B3C8AE088A5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ED3-EB48-9EDC-B3C8AE088A52}"/>
              </c:ext>
            </c:extLst>
          </c:dPt>
          <c:dPt>
            <c:idx val="2"/>
            <c:bubble3D val="0"/>
            <c:spPr>
              <a:solidFill>
                <a:srgbClr val="92929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DED3-EB48-9EDC-B3C8AE088A52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ED3-EB48-9EDC-B3C8AE088A52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ED3-EB48-9EDC-B3C8AE088A52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ED3-EB48-9EDC-B3C8AE088A52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en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Single Fault</c:v>
                </c:pt>
                <c:pt idx="1">
                  <c:v>Fix Location</c:v>
                </c:pt>
                <c:pt idx="2">
                  <c:v>PBU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25</c:v>
                </c:pt>
                <c:pt idx="1">
                  <c:v>29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D3-EB48-9EDC-B3C8AE088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7.2844300000000001E-2"/>
          <c:y val="0.92386599999999997"/>
          <c:w val="0.92715599999999998"/>
          <c:h val="7.61336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000000"/>
              </a:solidFill>
              <a:latin typeface="Helvetica Neue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text">
    <p:bg>
      <p:bgPr>
        <a:solidFill>
          <a:srgbClr val="005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9"/>
          <p:cNvSpPr/>
          <p:nvPr/>
        </p:nvSpPr>
        <p:spPr>
          <a:xfrm>
            <a:off x="0" y="323850"/>
            <a:ext cx="24384000" cy="13392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150" name="Bild 9" descr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6720" y="667980"/>
            <a:ext cx="2817857" cy="7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tangle 9"/>
          <p:cNvSpPr/>
          <p:nvPr/>
        </p:nvSpPr>
        <p:spPr>
          <a:xfrm>
            <a:off x="0" y="323850"/>
            <a:ext cx="24384000" cy="13392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955674" y="2071685"/>
            <a:ext cx="22472651" cy="10402891"/>
          </a:xfrm>
          <a:prstGeom prst="rect">
            <a:avLst/>
          </a:prstGeom>
        </p:spPr>
        <p:txBody>
          <a:bodyPr lIns="64269" tIns="64269" rIns="64269" bIns="64269"/>
          <a:lstStyle>
            <a:lvl1pPr marL="523848" indent="-523848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buChar char="▪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03241" indent="-549247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buChar char="-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66443" indent="-520357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86784" indent="-604172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buChar char="-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33468" indent="-576232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955675" y="465900"/>
            <a:ext cx="19747201" cy="113040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100000"/>
              </a:lnSpc>
              <a:defRPr sz="4800" b="0" spc="0">
                <a:solidFill>
                  <a:srgbClr val="00548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89315" y="13081638"/>
            <a:ext cx="515264" cy="5384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5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9"/>
          <p:cNvSpPr/>
          <p:nvPr/>
        </p:nvSpPr>
        <p:spPr>
          <a:xfrm>
            <a:off x="0" y="323850"/>
            <a:ext cx="24384000" cy="13392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162" name="Bild 9" descr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6720" y="667980"/>
            <a:ext cx="2817857" cy="7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Rechteck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">
    <p:bg>
      <p:bgPr>
        <a:solidFill>
          <a:srgbClr val="005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9"/>
          <p:cNvSpPr/>
          <p:nvPr/>
        </p:nvSpPr>
        <p:spPr>
          <a:xfrm>
            <a:off x="0" y="323850"/>
            <a:ext cx="24384000" cy="13392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955675" y="465900"/>
            <a:ext cx="19747201" cy="113040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100000"/>
              </a:lnSpc>
              <a:defRPr sz="4800" b="0" spc="0">
                <a:solidFill>
                  <a:srgbClr val="00548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89315" y="13081638"/>
            <a:ext cx="515264" cy="5384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">
    <p:bg>
      <p:bgPr>
        <a:solidFill>
          <a:srgbClr val="005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9"/>
          <p:cNvSpPr/>
          <p:nvPr/>
        </p:nvSpPr>
        <p:spPr>
          <a:xfrm>
            <a:off x="0" y="323850"/>
            <a:ext cx="24384000" cy="13392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955675" y="465900"/>
            <a:ext cx="19747201" cy="113040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100000"/>
              </a:lnSpc>
              <a:defRPr sz="4800" b="0" spc="0">
                <a:solidFill>
                  <a:srgbClr val="00548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11049" y="13030838"/>
            <a:ext cx="515263" cy="5384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text">
    <p:bg>
      <p:bgPr>
        <a:solidFill>
          <a:srgbClr val="005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9"/>
          <p:cNvSpPr/>
          <p:nvPr/>
        </p:nvSpPr>
        <p:spPr>
          <a:xfrm>
            <a:off x="0" y="323850"/>
            <a:ext cx="24384000" cy="13392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190" name="Bild 9" descr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6720" y="667980"/>
            <a:ext cx="2817857" cy="7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ctangle 9"/>
          <p:cNvSpPr/>
          <p:nvPr/>
        </p:nvSpPr>
        <p:spPr>
          <a:xfrm>
            <a:off x="0" y="323850"/>
            <a:ext cx="24384000" cy="13392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955674" y="2071685"/>
            <a:ext cx="22472651" cy="10402891"/>
          </a:xfrm>
          <a:prstGeom prst="rect">
            <a:avLst/>
          </a:prstGeom>
        </p:spPr>
        <p:txBody>
          <a:bodyPr lIns="64269" tIns="64269" rIns="64269" bIns="64269"/>
          <a:lstStyle>
            <a:lvl1pPr marL="523848" indent="-523848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buChar char="▪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03241" indent="-549247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buChar char="-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66443" indent="-520357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86784" indent="-604172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buChar char="-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33468" indent="-576232" defTabSz="1828800">
              <a:lnSpc>
                <a:spcPct val="100000"/>
              </a:lnSpc>
              <a:spcBef>
                <a:spcPts val="1200"/>
              </a:spcBef>
              <a:buSzPct val="100000"/>
              <a:buFont typeface="Trebuchet MS"/>
              <a:defRPr sz="44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955675" y="465900"/>
            <a:ext cx="19747201" cy="113040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100000"/>
              </a:lnSpc>
              <a:defRPr sz="4800" b="0" spc="0">
                <a:solidFill>
                  <a:srgbClr val="00548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26381" y="13013904"/>
            <a:ext cx="515264" cy="5384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tif"/><Relationship Id="rId7" Type="http://schemas.openxmlformats.org/officeDocument/2006/relationships/image" Target="../media/image7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4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tif"/><Relationship Id="rId5" Type="http://schemas.openxmlformats.org/officeDocument/2006/relationships/image" Target="../media/image16.t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"/><Relationship Id="rId3" Type="http://schemas.openxmlformats.org/officeDocument/2006/relationships/image" Target="../media/image25.tif"/><Relationship Id="rId7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10" Type="http://schemas.openxmlformats.org/officeDocument/2006/relationships/image" Target="../media/image30.tif"/><Relationship Id="rId4" Type="http://schemas.openxmlformats.org/officeDocument/2006/relationships/image" Target="../media/image24.tif"/><Relationship Id="rId9" Type="http://schemas.openxmlformats.org/officeDocument/2006/relationships/image" Target="../media/image16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"/><Relationship Id="rId3" Type="http://schemas.openxmlformats.org/officeDocument/2006/relationships/image" Target="../media/image27.tif"/><Relationship Id="rId7" Type="http://schemas.openxmlformats.org/officeDocument/2006/relationships/image" Target="../media/image34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tif"/><Relationship Id="rId11" Type="http://schemas.openxmlformats.org/officeDocument/2006/relationships/image" Target="../media/image21.png"/><Relationship Id="rId5" Type="http://schemas.openxmlformats.org/officeDocument/2006/relationships/image" Target="../media/image33.tif"/><Relationship Id="rId10" Type="http://schemas.openxmlformats.org/officeDocument/2006/relationships/image" Target="../media/image37.tif"/><Relationship Id="rId4" Type="http://schemas.openxmlformats.org/officeDocument/2006/relationships/image" Target="../media/image29.tif"/><Relationship Id="rId9" Type="http://schemas.openxmlformats.org/officeDocument/2006/relationships/image" Target="../media/image36.t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chart" Target="../charts/chart1.xml"/><Relationship Id="rId5" Type="http://schemas.openxmlformats.org/officeDocument/2006/relationships/image" Target="../media/image14.tif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tif"/><Relationship Id="rId5" Type="http://schemas.openxmlformats.org/officeDocument/2006/relationships/image" Target="../media/image2.tif"/><Relationship Id="rId4" Type="http://schemas.openxmlformats.org/officeDocument/2006/relationships/image" Target="../media/image7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7" Type="http://schemas.openxmlformats.org/officeDocument/2006/relationships/image" Target="../media/image19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tif"/><Relationship Id="rId4" Type="http://schemas.openxmlformats.org/officeDocument/2006/relationships/image" Target="../media/image25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8.xml"/><Relationship Id="rId4" Type="http://schemas.openxmlformats.org/officeDocument/2006/relationships/image" Target="../media/image29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29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4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tif"/><Relationship Id="rId5" Type="http://schemas.openxmlformats.org/officeDocument/2006/relationships/image" Target="../media/image16.tif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42.pn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"/><Relationship Id="rId3" Type="http://schemas.openxmlformats.org/officeDocument/2006/relationships/image" Target="../media/image24.tif"/><Relationship Id="rId7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10" Type="http://schemas.openxmlformats.org/officeDocument/2006/relationships/image" Target="../media/image30.tif"/><Relationship Id="rId4" Type="http://schemas.openxmlformats.org/officeDocument/2006/relationships/image" Target="../media/image25.tif"/><Relationship Id="rId9" Type="http://schemas.openxmlformats.org/officeDocument/2006/relationships/image" Target="../media/image1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.xml"/><Relationship Id="rId4" Type="http://schemas.openxmlformats.org/officeDocument/2006/relationships/image" Target="../media/image2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.xml"/><Relationship Id="rId4" Type="http://schemas.openxmlformats.org/officeDocument/2006/relationships/image" Target="../media/image29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"/><Relationship Id="rId3" Type="http://schemas.openxmlformats.org/officeDocument/2006/relationships/image" Target="../media/image25.tif"/><Relationship Id="rId7" Type="http://schemas.openxmlformats.org/officeDocument/2006/relationships/image" Target="../media/image2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tif"/><Relationship Id="rId5" Type="http://schemas.openxmlformats.org/officeDocument/2006/relationships/image" Target="../media/image26.tif"/><Relationship Id="rId10" Type="http://schemas.openxmlformats.org/officeDocument/2006/relationships/image" Target="../media/image30.tif"/><Relationship Id="rId4" Type="http://schemas.openxmlformats.org/officeDocument/2006/relationships/image" Target="../media/image24.tif"/><Relationship Id="rId9" Type="http://schemas.openxmlformats.org/officeDocument/2006/relationships/image" Target="../media/image1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Evaluating the Impact of Experimental Assumptions in Automated Fault Localization"/>
          <p:cNvSpPr txBox="1">
            <a:spLocks noGrp="1"/>
          </p:cNvSpPr>
          <p:nvPr>
            <p:ph type="body" sz="quarter" idx="1"/>
          </p:nvPr>
        </p:nvSpPr>
        <p:spPr>
          <a:xfrm>
            <a:off x="955675" y="3804410"/>
            <a:ext cx="22472650" cy="2631563"/>
          </a:xfrm>
          <a:prstGeom prst="rect">
            <a:avLst/>
          </a:prstGeom>
        </p:spPr>
        <p:txBody>
          <a:bodyPr/>
          <a:lstStyle>
            <a:lvl1pPr marL="0" indent="0" algn="ctr" defTabSz="1408175">
              <a:spcBef>
                <a:spcPts val="900"/>
              </a:spcBef>
              <a:buSzTx/>
              <a:buFontTx/>
              <a:buNone/>
              <a:defRPr sz="7392" b="1" spc="462"/>
            </a:lvl1pPr>
          </a:lstStyle>
          <a:p>
            <a:r>
              <a:t>Evaluating the Impact of Experimental Assumptions in Automated Fault Localization </a:t>
            </a:r>
            <a:endParaRPr sz="924" spc="57"/>
          </a:p>
        </p:txBody>
      </p:sp>
      <p:sp>
        <p:nvSpPr>
          <p:cNvPr id="204" name="Talk @ ICSE 2023 | Technical Track…"/>
          <p:cNvSpPr txBox="1"/>
          <p:nvPr/>
        </p:nvSpPr>
        <p:spPr>
          <a:xfrm>
            <a:off x="5558237" y="7976109"/>
            <a:ext cx="13267527" cy="193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6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Talk @ ICSE 2023 | Technical Track </a:t>
            </a:r>
          </a:p>
          <a:p>
            <a:pPr defTabSz="1828800">
              <a:defRPr sz="6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Melbourne, Australia | May 17th, 2023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-15656" y="22218"/>
            <a:ext cx="9059871" cy="14508450"/>
            <a:chOff x="0" y="0"/>
            <a:chExt cx="9059870" cy="14508449"/>
          </a:xfrm>
        </p:grpSpPr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264830" cy="1630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Ezekiel Soremekun…"/>
            <p:cNvSpPr/>
            <p:nvPr/>
          </p:nvSpPr>
          <p:spPr>
            <a:xfrm>
              <a:off x="7789870" y="132384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defTabSz="587022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Ezekiel Soremekun</a:t>
              </a:r>
            </a:p>
            <a:p>
              <a:pPr defTabSz="587022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RHUL</a:t>
              </a:r>
            </a:p>
          </p:txBody>
        </p:sp>
        <p:pic>
          <p:nvPicPr>
            <p:cNvPr id="20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3235" y="10616006"/>
              <a:ext cx="2133271" cy="2133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8" name="Group"/>
          <p:cNvGrpSpPr/>
          <p:nvPr/>
        </p:nvGrpSpPr>
        <p:grpSpPr>
          <a:xfrm>
            <a:off x="10420841" y="45983"/>
            <a:ext cx="13930157" cy="14484685"/>
            <a:chOff x="855315" y="0"/>
            <a:chExt cx="13930155" cy="14484684"/>
          </a:xfrm>
        </p:grpSpPr>
        <p:sp>
          <p:nvSpPr>
            <p:cNvPr id="209" name="Marcel Böhme…"/>
            <p:cNvSpPr/>
            <p:nvPr/>
          </p:nvSpPr>
          <p:spPr>
            <a:xfrm>
              <a:off x="4748532" y="132146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defTabSz="587022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Marcel Böhme</a:t>
              </a:r>
            </a:p>
            <a:p>
              <a:pPr defTabSz="587022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MPI-SP</a:t>
              </a:r>
            </a:p>
          </p:txBody>
        </p:sp>
        <p:pic>
          <p:nvPicPr>
            <p:cNvPr id="210" name="Lukas_Kirschner_picture.jpg" descr="Lukas_Kirschner_pictur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15" y="10600307"/>
              <a:ext cx="1659686" cy="2133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Lukas Kirschner…"/>
            <p:cNvSpPr/>
            <p:nvPr/>
          </p:nvSpPr>
          <p:spPr>
            <a:xfrm>
              <a:off x="1685156" y="132146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defTabSz="587022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Lukas Kirschner</a:t>
              </a:r>
            </a:p>
            <a:p>
              <a:pPr defTabSz="587022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Saarland University</a:t>
              </a:r>
            </a:p>
          </p:txBody>
        </p:sp>
        <p:sp>
          <p:nvSpPr>
            <p:cNvPr id="212" name="Mike Papadakis…"/>
            <p:cNvSpPr/>
            <p:nvPr/>
          </p:nvSpPr>
          <p:spPr>
            <a:xfrm>
              <a:off x="7684846" y="132146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defTabSz="587022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Mike Papadakis</a:t>
              </a:r>
            </a:p>
            <a:p>
              <a:pPr defTabSz="587022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SnT</a:t>
              </a:r>
            </a:p>
          </p:txBody>
        </p:sp>
        <p:pic>
          <p:nvPicPr>
            <p:cNvPr id="21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6466" y="10605146"/>
              <a:ext cx="1964132" cy="2128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0085" y="0"/>
              <a:ext cx="1608068" cy="1583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Image" descr="Image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827578" y="0"/>
              <a:ext cx="3957894" cy="1583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82064" y="10600307"/>
              <a:ext cx="1542519" cy="2133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57105" y="0"/>
              <a:ext cx="1403556" cy="1583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9" name="Screenshot 2023-05-04 at 10.25.55.png" descr="Screenshot 2023-05-04 at 10.25.5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62" y="10955721"/>
            <a:ext cx="4943282" cy="2329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  <p:bldP spid="218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roup"/>
          <p:cNvGrpSpPr/>
          <p:nvPr/>
        </p:nvGrpSpPr>
        <p:grpSpPr>
          <a:xfrm>
            <a:off x="6087113" y="7453778"/>
            <a:ext cx="4396892" cy="5446439"/>
            <a:chOff x="0" y="0"/>
            <a:chExt cx="4396890" cy="5446437"/>
          </a:xfrm>
        </p:grpSpPr>
        <p:pic>
          <p:nvPicPr>
            <p:cNvPr id="380" name="Image" descr="Image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52778" y="0"/>
              <a:ext cx="3691497" cy="3691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1" name="Research…"/>
            <p:cNvSpPr txBox="1"/>
            <p:nvPr/>
          </p:nvSpPr>
          <p:spPr>
            <a:xfrm>
              <a:off x="0" y="3817616"/>
              <a:ext cx="4396891" cy="162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Research </a:t>
              </a:r>
            </a:p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Laboratory </a:t>
              </a:r>
              <a:r>
                <a:rPr i="1" u="sng"/>
                <a:t>without</a:t>
              </a:r>
              <a:r>
                <a:t> Assumptions</a:t>
              </a:r>
            </a:p>
          </p:txBody>
        </p:sp>
      </p:grpSp>
      <p:pic>
        <p:nvPicPr>
          <p:cNvPr id="383" name="Screenshot 2023-04-21 at 16.58.15.png" descr="Screenshot 2023-04-21 at 16.58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9452" y="6746824"/>
            <a:ext cx="725341" cy="113040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Controlled Experimentation (Split Testin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Controlled Experimentation (Split Testing)</a:t>
            </a:r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388" name="Group"/>
          <p:cNvGrpSpPr/>
          <p:nvPr/>
        </p:nvGrpSpPr>
        <p:grpSpPr>
          <a:xfrm>
            <a:off x="6399556" y="1803784"/>
            <a:ext cx="3772006" cy="5408521"/>
            <a:chOff x="0" y="0"/>
            <a:chExt cx="3772004" cy="5408519"/>
          </a:xfrm>
        </p:grpSpPr>
        <p:pic>
          <p:nvPicPr>
            <p:cNvPr id="386" name="Image" descr="Image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0334" y="0"/>
              <a:ext cx="3691497" cy="3691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Research…"/>
            <p:cNvSpPr txBox="1"/>
            <p:nvPr/>
          </p:nvSpPr>
          <p:spPr>
            <a:xfrm>
              <a:off x="0" y="3694019"/>
              <a:ext cx="3772005" cy="171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166574">
                <a:defRPr sz="35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Research </a:t>
              </a:r>
            </a:p>
            <a:p>
              <a:pPr defTabSz="1166574">
                <a:defRPr sz="35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Laboratory </a:t>
              </a:r>
              <a:r>
                <a:rPr i="1" u="sng"/>
                <a:t>with</a:t>
              </a:r>
              <a:r>
                <a:t> Assumptions</a:t>
              </a:r>
            </a:p>
          </p:txBody>
        </p:sp>
      </p:grpSp>
      <p:pic>
        <p:nvPicPr>
          <p:cNvPr id="389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556686" y="6918325"/>
            <a:ext cx="11057715" cy="203201"/>
          </a:xfrm>
          <a:prstGeom prst="rect">
            <a:avLst/>
          </a:prstGeom>
        </p:spPr>
      </p:pic>
      <p:sp>
        <p:nvSpPr>
          <p:cNvPr id="391" name="Line"/>
          <p:cNvSpPr/>
          <p:nvPr/>
        </p:nvSpPr>
        <p:spPr>
          <a:xfrm>
            <a:off x="5354636" y="7312025"/>
            <a:ext cx="18475147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394" name="Group"/>
          <p:cNvGrpSpPr/>
          <p:nvPr/>
        </p:nvGrpSpPr>
        <p:grpSpPr>
          <a:xfrm>
            <a:off x="14592209" y="2386577"/>
            <a:ext cx="1270001" cy="3581577"/>
            <a:chOff x="2582036" y="280224"/>
            <a:chExt cx="1270000" cy="3581576"/>
          </a:xfrm>
        </p:grpSpPr>
        <p:sp>
          <p:nvSpPr>
            <p:cNvPr id="392" name="Single Fault Location"/>
            <p:cNvSpPr/>
            <p:nvPr/>
          </p:nvSpPr>
          <p:spPr>
            <a:xfrm>
              <a:off x="2582036" y="2802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Single Fault Location</a:t>
              </a:r>
            </a:p>
          </p:txBody>
        </p:sp>
        <p:sp>
          <p:nvSpPr>
            <p:cNvPr id="393" name="Diagnosis with Assumption:…"/>
            <p:cNvSpPr/>
            <p:nvPr/>
          </p:nvSpPr>
          <p:spPr>
            <a:xfrm>
              <a:off x="2582036" y="25918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000" b="1">
                  <a:solidFill>
                    <a:srgbClr val="000000"/>
                  </a:solidFill>
                </a:defRPr>
              </a:pPr>
              <a:r>
                <a:t>Diagnosis with Assumption:</a:t>
              </a:r>
            </a:p>
            <a:p>
              <a:pPr>
                <a:defRPr sz="3000" b="1">
                  <a:solidFill>
                    <a:srgbClr val="000000"/>
                  </a:solidFill>
                </a:defRPr>
              </a:pPr>
              <a:r>
                <a:t>Line 6 is faulty: </a:t>
              </a:r>
              <a:r>
                <a:rPr b="0"/>
                <a:t>The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“&gt;” operator needs to be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changed to a “&gt;=” operator</a:t>
              </a:r>
            </a:p>
          </p:txBody>
        </p:sp>
      </p:grpSp>
      <p:grpSp>
        <p:nvGrpSpPr>
          <p:cNvPr id="397" name="Group"/>
          <p:cNvGrpSpPr/>
          <p:nvPr/>
        </p:nvGrpSpPr>
        <p:grpSpPr>
          <a:xfrm>
            <a:off x="14592210" y="8286403"/>
            <a:ext cx="1270001" cy="3663323"/>
            <a:chOff x="2931413" y="280224"/>
            <a:chExt cx="1270000" cy="3663322"/>
          </a:xfrm>
        </p:grpSpPr>
        <p:sp>
          <p:nvSpPr>
            <p:cNvPr id="395" name="Multiple Fault Locations"/>
            <p:cNvSpPr/>
            <p:nvPr/>
          </p:nvSpPr>
          <p:spPr>
            <a:xfrm>
              <a:off x="2931413" y="2802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Multiple Fault Locations</a:t>
              </a:r>
            </a:p>
          </p:txBody>
        </p:sp>
        <p:sp>
          <p:nvSpPr>
            <p:cNvPr id="396" name="Diagnosis without Assumption:…"/>
            <p:cNvSpPr/>
            <p:nvPr/>
          </p:nvSpPr>
          <p:spPr>
            <a:xfrm>
              <a:off x="2931413" y="26735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000" b="1">
                  <a:solidFill>
                    <a:srgbClr val="000000"/>
                  </a:solidFill>
                </a:defRPr>
              </a:pPr>
              <a:r>
                <a:t>Diagnosis without Assumption: </a:t>
              </a:r>
            </a:p>
            <a:p>
              <a:pPr>
                <a:defRPr sz="3000" b="1">
                  <a:solidFill>
                    <a:srgbClr val="000000"/>
                  </a:solidFill>
                </a:defRPr>
              </a:pPr>
              <a:r>
                <a:t>Lines 6, 8 and 10 are faulty: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All the “&gt;” operators must be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changed to “&gt;=” operators</a:t>
              </a:r>
            </a:p>
          </p:txBody>
        </p:sp>
      </p:grpSp>
      <p:grpSp>
        <p:nvGrpSpPr>
          <p:cNvPr id="400" name="Group"/>
          <p:cNvGrpSpPr/>
          <p:nvPr/>
        </p:nvGrpSpPr>
        <p:grpSpPr>
          <a:xfrm>
            <a:off x="1173984" y="5733951"/>
            <a:ext cx="1710449" cy="2248098"/>
            <a:chOff x="0" y="0"/>
            <a:chExt cx="1710448" cy="2248097"/>
          </a:xfrm>
        </p:grpSpPr>
        <p:pic>
          <p:nvPicPr>
            <p:cNvPr id="39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10449" cy="1710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" name="Automated Debugger"/>
            <p:cNvSpPr txBox="1"/>
            <p:nvPr/>
          </p:nvSpPr>
          <p:spPr>
            <a:xfrm>
              <a:off x="192414" y="1240567"/>
              <a:ext cx="1325620" cy="1007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Automated Debugger</a:t>
              </a:r>
            </a:p>
          </p:txBody>
        </p:sp>
      </p:grpSp>
      <p:grpSp>
        <p:nvGrpSpPr>
          <p:cNvPr id="403" name="Group"/>
          <p:cNvGrpSpPr/>
          <p:nvPr/>
        </p:nvGrpSpPr>
        <p:grpSpPr>
          <a:xfrm>
            <a:off x="19053193" y="2379451"/>
            <a:ext cx="2817857" cy="4495948"/>
            <a:chOff x="0" y="0"/>
            <a:chExt cx="2817855" cy="4495947"/>
          </a:xfrm>
        </p:grpSpPr>
        <p:pic>
          <p:nvPicPr>
            <p:cNvPr id="40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92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2" name="Measured…"/>
            <p:cNvSpPr txBox="1"/>
            <p:nvPr/>
          </p:nvSpPr>
          <p:spPr>
            <a:xfrm>
              <a:off x="0" y="3365547"/>
              <a:ext cx="2817856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Measured</a:t>
              </a:r>
            </a:p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Effectiveness</a:t>
              </a:r>
            </a:p>
          </p:txBody>
        </p:sp>
      </p:grpSp>
      <p:grpSp>
        <p:nvGrpSpPr>
          <p:cNvPr id="406" name="Group"/>
          <p:cNvGrpSpPr/>
          <p:nvPr/>
        </p:nvGrpSpPr>
        <p:grpSpPr>
          <a:xfrm>
            <a:off x="19053193" y="8128175"/>
            <a:ext cx="2817857" cy="4355541"/>
            <a:chOff x="0" y="0"/>
            <a:chExt cx="2817855" cy="4355540"/>
          </a:xfrm>
        </p:grpSpPr>
        <p:pic>
          <p:nvPicPr>
            <p:cNvPr id="404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927" y="0"/>
              <a:ext cx="2540001" cy="254000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05" name="Measured…"/>
            <p:cNvSpPr txBox="1"/>
            <p:nvPr/>
          </p:nvSpPr>
          <p:spPr>
            <a:xfrm>
              <a:off x="0" y="3225140"/>
              <a:ext cx="2817856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Measured</a:t>
              </a:r>
            </a:p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Effectiveness</a:t>
              </a:r>
            </a:p>
          </p:txBody>
        </p:sp>
      </p:grpSp>
      <p:grpSp>
        <p:nvGrpSpPr>
          <p:cNvPr id="409" name="Group"/>
          <p:cNvGrpSpPr/>
          <p:nvPr/>
        </p:nvGrpSpPr>
        <p:grpSpPr>
          <a:xfrm>
            <a:off x="1173984" y="5733951"/>
            <a:ext cx="1710449" cy="2248098"/>
            <a:chOff x="0" y="0"/>
            <a:chExt cx="1710448" cy="2248097"/>
          </a:xfrm>
        </p:grpSpPr>
        <p:pic>
          <p:nvPicPr>
            <p:cNvPr id="40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10449" cy="1710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8" name="Automated Debugger"/>
            <p:cNvSpPr txBox="1"/>
            <p:nvPr/>
          </p:nvSpPr>
          <p:spPr>
            <a:xfrm>
              <a:off x="192414" y="1240567"/>
              <a:ext cx="1325620" cy="1007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Automated Debugger</a:t>
              </a:r>
            </a:p>
          </p:txBody>
        </p:sp>
      </p:grpSp>
      <p:grpSp>
        <p:nvGrpSpPr>
          <p:cNvPr id="412" name="Group"/>
          <p:cNvGrpSpPr/>
          <p:nvPr/>
        </p:nvGrpSpPr>
        <p:grpSpPr>
          <a:xfrm>
            <a:off x="6727685" y="7840301"/>
            <a:ext cx="3115749" cy="4643415"/>
            <a:chOff x="0" y="0"/>
            <a:chExt cx="3115747" cy="4643414"/>
          </a:xfrm>
        </p:grpSpPr>
        <p:pic>
          <p:nvPicPr>
            <p:cNvPr id="410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115748" cy="3115748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11" name="Software Practice"/>
            <p:cNvSpPr txBox="1"/>
            <p:nvPr/>
          </p:nvSpPr>
          <p:spPr>
            <a:xfrm>
              <a:off x="148945" y="3513014"/>
              <a:ext cx="2817857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Software Practice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6576 -0.200711" pathEditMode="relative">
                                      <p:cBhvr>
                                        <p:cTn id="13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7" dur="indefinite" fill="hold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576 -0.200711 C 0.298992 -0.191165 0.341578 -0.184198 0.384260 -0.179789 C 0.402934 -0.177860 0.421624 -0.176434 0.440328 -0.175973 C 0.464530 -0.175377 0.488733 -0.176410 0.512929 -0.177432 C 0.551638 -0.179066 0.589993 -0.180322 0.627976 -0.184021 C 0.670632 -0.188175 0.713312 -0.195394 0.755943 -0.205711" pathEditMode="relative">
                                      <p:cBhvr>
                                        <p:cTn id="24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indefinite" fill="hold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5943 -0.205711 L 0.198905 0.146887" pathEditMode="relative">
                                      <p:cBhvr>
                                        <p:cTn id="45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49" dur="indefinite" fill="hold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57" dur="indefinite" fill="hold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905 0.146887 L 0.758630 0.184682" pathEditMode="relative">
                                      <p:cBhvr>
                                        <p:cTn id="60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11" animBg="1" advAuto="0"/>
      <p:bldP spid="382" grpId="14" animBg="1" advAuto="0"/>
      <p:bldP spid="383" grpId="19" animBg="1" advAuto="0"/>
      <p:bldP spid="388" grpId="1" animBg="1" advAuto="0"/>
      <p:bldP spid="388" grpId="4" animBg="1" advAuto="0"/>
      <p:bldP spid="394" grpId="2" animBg="1" advAuto="0"/>
      <p:bldP spid="394" grpId="7" animBg="1" advAuto="0"/>
      <p:bldP spid="397" grpId="12" animBg="1" advAuto="0"/>
      <p:bldP spid="397" grpId="16" animBg="1" advAuto="0"/>
      <p:bldP spid="400" grpId="18" animBg="1" advAuto="0"/>
      <p:bldP spid="403" grpId="5" animBg="1" advAuto="0"/>
      <p:bldP spid="406" grpId="15" animBg="1" advAuto="0"/>
      <p:bldP spid="412" grpId="8" animBg="1" advAuto="0"/>
      <p:bldP spid="412" grpId="1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Impact on AFL Effectiveness (RQ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Impact on AFL Effectiveness (RQ2)</a:t>
            </a:r>
          </a:p>
        </p:txBody>
      </p:sp>
      <p:sp>
        <p:nvSpPr>
          <p:cNvPr id="4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084" y="1847584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RQ2: Impact on AFL Effectiveness"/>
          <p:cNvSpPr txBox="1"/>
          <p:nvPr/>
        </p:nvSpPr>
        <p:spPr>
          <a:xfrm>
            <a:off x="2154857" y="4540875"/>
            <a:ext cx="316245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26631">
              <a:defRPr sz="297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RQ2</a:t>
            </a:r>
            <a:r>
              <a:t>: Impact on </a:t>
            </a:r>
            <a:r>
              <a:rPr b="1"/>
              <a:t>AFL</a:t>
            </a:r>
            <a:r>
              <a:t> Effectiveness</a:t>
            </a:r>
          </a:p>
        </p:txBody>
      </p:sp>
      <p:sp>
        <p:nvSpPr>
          <p:cNvPr id="418" name="Arrow"/>
          <p:cNvSpPr/>
          <p:nvPr/>
        </p:nvSpPr>
        <p:spPr>
          <a:xfrm rot="5400000">
            <a:off x="2818587" y="6770509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084" y="8437333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Controlled Experiments…"/>
          <p:cNvSpPr txBox="1"/>
          <p:nvPr/>
        </p:nvSpPr>
        <p:spPr>
          <a:xfrm>
            <a:off x="1297238" y="11061865"/>
            <a:ext cx="4877692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Controlled Experiments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19 AFL Methods</a:t>
            </a:r>
          </a:p>
        </p:txBody>
      </p:sp>
      <p:sp>
        <p:nvSpPr>
          <p:cNvPr id="421" name="The studied debugging assumptions inflate the measured effectiveness of AFL techniques by up to 38%, on average."/>
          <p:cNvSpPr txBox="1">
            <a:spLocks noGrp="1"/>
          </p:cNvSpPr>
          <p:nvPr>
            <p:ph type="body" sz="quarter" idx="1"/>
          </p:nvPr>
        </p:nvSpPr>
        <p:spPr>
          <a:xfrm>
            <a:off x="8189630" y="10063109"/>
            <a:ext cx="15398055" cy="1695178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t>The studied debugging assumptions </a:t>
            </a:r>
            <a:r>
              <a:rPr b="1" i="1"/>
              <a:t>inflate the measured effectiveness of AFL techniques by up to 38%</a:t>
            </a:r>
            <a:r>
              <a:t>, on average.</a:t>
            </a:r>
          </a:p>
        </p:txBody>
      </p:sp>
      <p:graphicFrame>
        <p:nvGraphicFramePr>
          <p:cNvPr id="422" name="2D Column Chart"/>
          <p:cNvGraphicFramePr/>
          <p:nvPr/>
        </p:nvGraphicFramePr>
        <p:xfrm>
          <a:off x="7199259" y="2305783"/>
          <a:ext cx="15694308" cy="704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2" animBg="1" advAuto="0"/>
      <p:bldP spid="422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roxy Effect on APR Effectiveness (RQ3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Proxy Effect on APR Effectiveness (RQ3)</a:t>
            </a:r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694" y="1847584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RQ3: Proxy Effect on APR Effectiveness"/>
          <p:cNvSpPr txBox="1"/>
          <p:nvPr/>
        </p:nvSpPr>
        <p:spPr>
          <a:xfrm>
            <a:off x="2007704" y="4540875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577339">
              <a:defRPr sz="288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RQ3</a:t>
            </a:r>
            <a:r>
              <a:t>: Proxy Effect on </a:t>
            </a:r>
            <a:r>
              <a:rPr b="1"/>
              <a:t>APR</a:t>
            </a:r>
            <a:r>
              <a:t> Effectiveness</a:t>
            </a:r>
          </a:p>
        </p:txBody>
      </p:sp>
      <p:sp>
        <p:nvSpPr>
          <p:cNvPr id="428" name="Arrow"/>
          <p:cNvSpPr/>
          <p:nvPr/>
        </p:nvSpPr>
        <p:spPr>
          <a:xfrm rot="5400000">
            <a:off x="2887196" y="6770509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694" y="8437333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Controlled Experiments…"/>
          <p:cNvSpPr txBox="1"/>
          <p:nvPr/>
        </p:nvSpPr>
        <p:spPr>
          <a:xfrm>
            <a:off x="1786995" y="11061865"/>
            <a:ext cx="4512133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Controlled Experiments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 APR Tools</a:t>
            </a:r>
          </a:p>
        </p:txBody>
      </p:sp>
      <p:sp>
        <p:nvSpPr>
          <p:cNvPr id="431" name="Debugging assumptions reduce the measured effectiveness of APR tools: 125% more repairs are generated without these assumptions with repair time being up to 3X higher"/>
          <p:cNvSpPr txBox="1">
            <a:spLocks noGrp="1"/>
          </p:cNvSpPr>
          <p:nvPr>
            <p:ph type="body" sz="quarter" idx="1"/>
          </p:nvPr>
        </p:nvSpPr>
        <p:spPr>
          <a:xfrm>
            <a:off x="7485587" y="9830637"/>
            <a:ext cx="15398055" cy="2425830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t>Debugging assumptions </a:t>
            </a:r>
            <a:r>
              <a:rPr b="1" i="1"/>
              <a:t>reduce the measured effectiveness of APR tools</a:t>
            </a:r>
            <a:r>
              <a:t>: </a:t>
            </a:r>
            <a:r>
              <a:rPr b="1" i="1"/>
              <a:t>125% more repairs are generated without these assumptions</a:t>
            </a:r>
            <a:r>
              <a:t> with repair time being up to 3X higher</a:t>
            </a:r>
            <a:endParaRPr sz="1200"/>
          </a:p>
        </p:txBody>
      </p:sp>
      <p:graphicFrame>
        <p:nvGraphicFramePr>
          <p:cNvPr id="432" name="2D Column Chart"/>
          <p:cNvGraphicFramePr/>
          <p:nvPr/>
        </p:nvGraphicFramePr>
        <p:xfrm>
          <a:off x="7319300" y="1770405"/>
          <a:ext cx="15771093" cy="7583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2" animBg="1" advAuto="0"/>
      <p:bldP spid="43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Developers’ Produ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Developers’ Productivity</a:t>
            </a:r>
          </a:p>
        </p:txBody>
      </p:sp>
      <p:sp>
        <p:nvSpPr>
          <p:cNvPr id="4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538728" y="1681291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4152849" y="1774559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8345789" y="1774559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9908" y="1681291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RQ1: Prevalence of Assumptions"/>
          <p:cNvSpPr txBox="1"/>
          <p:nvPr/>
        </p:nvSpPr>
        <p:spPr>
          <a:xfrm>
            <a:off x="2011739" y="4374582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RQ1</a:t>
            </a:r>
            <a:r>
              <a:t>: </a:t>
            </a:r>
            <a:r>
              <a:rPr b="1"/>
              <a:t>Prevalence </a:t>
            </a:r>
            <a:r>
              <a:t>of Assumptions</a:t>
            </a:r>
          </a:p>
        </p:txBody>
      </p:sp>
      <p:sp>
        <p:nvSpPr>
          <p:cNvPr id="441" name="RQ2: Impact on AFL Effectiveness"/>
          <p:cNvSpPr txBox="1"/>
          <p:nvPr/>
        </p:nvSpPr>
        <p:spPr>
          <a:xfrm>
            <a:off x="8034561" y="4467850"/>
            <a:ext cx="316245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26631">
              <a:defRPr sz="297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RQ2</a:t>
            </a:r>
            <a:r>
              <a:t>: Impact on </a:t>
            </a:r>
            <a:r>
              <a:rPr b="1"/>
              <a:t>AFL</a:t>
            </a:r>
            <a:r>
              <a:t> Effectiveness</a:t>
            </a:r>
          </a:p>
        </p:txBody>
      </p:sp>
      <p:sp>
        <p:nvSpPr>
          <p:cNvPr id="442" name="RQ3: Proxy Effect on APR Effectiveness"/>
          <p:cNvSpPr txBox="1"/>
          <p:nvPr/>
        </p:nvSpPr>
        <p:spPr>
          <a:xfrm>
            <a:off x="13625859" y="4467850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577339">
              <a:defRPr sz="288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RQ3</a:t>
            </a:r>
            <a:r>
              <a:t>: Proxy Effect on </a:t>
            </a:r>
            <a:r>
              <a:rPr b="1"/>
              <a:t>APR</a:t>
            </a:r>
            <a:r>
              <a:t> Effectiveness</a:t>
            </a:r>
          </a:p>
        </p:txBody>
      </p:sp>
      <p:sp>
        <p:nvSpPr>
          <p:cNvPr id="443" name="RQ4: Developers’…"/>
          <p:cNvSpPr txBox="1"/>
          <p:nvPr/>
        </p:nvSpPr>
        <p:spPr>
          <a:xfrm>
            <a:off x="19432920" y="4374582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RQ4</a:t>
            </a:r>
            <a:r>
              <a:t>: </a:t>
            </a:r>
            <a:r>
              <a:rPr b="1"/>
              <a:t>Developers</a:t>
            </a:r>
            <a:r>
              <a:t>’ </a:t>
            </a:r>
          </a:p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Productivity</a:t>
            </a:r>
          </a:p>
        </p:txBody>
      </p:sp>
      <p:sp>
        <p:nvSpPr>
          <p:cNvPr id="444" name="Arrow"/>
          <p:cNvSpPr/>
          <p:nvPr/>
        </p:nvSpPr>
        <p:spPr>
          <a:xfrm rot="5400000">
            <a:off x="2891232" y="6623139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5" name="Arrow"/>
          <p:cNvSpPr/>
          <p:nvPr/>
        </p:nvSpPr>
        <p:spPr>
          <a:xfrm rot="5400000">
            <a:off x="8698292" y="6697484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6" name="Arrow"/>
          <p:cNvSpPr/>
          <p:nvPr/>
        </p:nvSpPr>
        <p:spPr>
          <a:xfrm rot="5400000">
            <a:off x="14505351" y="6697484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7" name="Arrow"/>
          <p:cNvSpPr/>
          <p:nvPr/>
        </p:nvSpPr>
        <p:spPr>
          <a:xfrm rot="5400000">
            <a:off x="20312411" y="6623139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9908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User Study…"/>
          <p:cNvSpPr txBox="1"/>
          <p:nvPr/>
        </p:nvSpPr>
        <p:spPr>
          <a:xfrm>
            <a:off x="19432920" y="10904308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User Study 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(76 Developers)</a:t>
            </a:r>
          </a:p>
        </p:txBody>
      </p:sp>
      <p:pic>
        <p:nvPicPr>
          <p:cNvPr id="450" name="Image" descr="Image"/>
          <p:cNvPicPr>
            <a:picLocks noChangeAspect="1"/>
          </p:cNvPicPr>
          <p:nvPr/>
        </p:nvPicPr>
        <p:blipFill>
          <a:blip r:embed="rId7">
            <a:alphaModFix amt="30000"/>
          </a:blip>
          <a:stretch>
            <a:fillRect/>
          </a:stretch>
        </p:blipFill>
        <p:spPr>
          <a:xfrm>
            <a:off x="1655890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" descr="Image"/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3421567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Survey Analysis…"/>
          <p:cNvSpPr txBox="1"/>
          <p:nvPr/>
        </p:nvSpPr>
        <p:spPr>
          <a:xfrm>
            <a:off x="1481561" y="10904308"/>
            <a:ext cx="465433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Survey Analysis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(212 Papers &amp; 352 Bugs)</a:t>
            </a: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8345789" y="836430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14152849" y="836430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Controlled Experiments…"/>
          <p:cNvSpPr txBox="1"/>
          <p:nvPr/>
        </p:nvSpPr>
        <p:spPr>
          <a:xfrm>
            <a:off x="7176943" y="10988840"/>
            <a:ext cx="4877691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Controlled Experiments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(19 AFL Methods)</a:t>
            </a:r>
          </a:p>
        </p:txBody>
      </p:sp>
      <p:sp>
        <p:nvSpPr>
          <p:cNvPr id="456" name="Controlled Experiments…"/>
          <p:cNvSpPr txBox="1"/>
          <p:nvPr/>
        </p:nvSpPr>
        <p:spPr>
          <a:xfrm>
            <a:off x="13405150" y="10988840"/>
            <a:ext cx="4512133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Controlled Experiments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(2 APR Tools)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User Study Sett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Study Settings</a:t>
            </a:r>
          </a:p>
        </p:txBody>
      </p:sp>
      <p:sp>
        <p:nvSpPr>
          <p:cNvPr id="4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4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273" y="1843216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RQ4: Developers’…"/>
          <p:cNvSpPr txBox="1"/>
          <p:nvPr/>
        </p:nvSpPr>
        <p:spPr>
          <a:xfrm>
            <a:off x="2129285" y="4536507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RQ4</a:t>
            </a:r>
            <a:r>
              <a:t>: </a:t>
            </a:r>
            <a:r>
              <a:rPr b="1"/>
              <a:t>Developers</a:t>
            </a:r>
            <a:r>
              <a:t>’ </a:t>
            </a:r>
          </a:p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Productivity</a:t>
            </a:r>
          </a:p>
        </p:txBody>
      </p:sp>
      <p:sp>
        <p:nvSpPr>
          <p:cNvPr id="462" name="Arrow"/>
          <p:cNvSpPr/>
          <p:nvPr/>
        </p:nvSpPr>
        <p:spPr>
          <a:xfrm rot="5400000">
            <a:off x="3008776" y="6785064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273" y="8441701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User Study"/>
          <p:cNvSpPr txBox="1"/>
          <p:nvPr/>
        </p:nvSpPr>
        <p:spPr>
          <a:xfrm>
            <a:off x="2129285" y="11066233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>
            <a:lvl1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User Study </a:t>
            </a:r>
          </a:p>
        </p:txBody>
      </p:sp>
      <p:grpSp>
        <p:nvGrpSpPr>
          <p:cNvPr id="469" name="Group"/>
          <p:cNvGrpSpPr/>
          <p:nvPr/>
        </p:nvGrpSpPr>
        <p:grpSpPr>
          <a:xfrm>
            <a:off x="7534303" y="2154739"/>
            <a:ext cx="3593979" cy="3754933"/>
            <a:chOff x="0" y="0"/>
            <a:chExt cx="3593977" cy="3754932"/>
          </a:xfrm>
        </p:grpSpPr>
        <p:grpSp>
          <p:nvGrpSpPr>
            <p:cNvPr id="467" name="Group"/>
            <p:cNvGrpSpPr/>
            <p:nvPr/>
          </p:nvGrpSpPr>
          <p:grpSpPr>
            <a:xfrm>
              <a:off x="86513" y="0"/>
              <a:ext cx="2980476" cy="2540000"/>
              <a:chOff x="0" y="0"/>
              <a:chExt cx="2980475" cy="2540000"/>
            </a:xfrm>
          </p:grpSpPr>
          <p:pic>
            <p:nvPicPr>
              <p:cNvPr id="465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854577"/>
                <a:ext cx="1130400" cy="1130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6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475" y="0"/>
                <a:ext cx="2540001" cy="2540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8" name="8 Buggy…"/>
            <p:cNvSpPr txBox="1"/>
            <p:nvPr/>
          </p:nvSpPr>
          <p:spPr>
            <a:xfrm>
              <a:off x="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8 Buggy </a:t>
              </a:r>
            </a:p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Programs</a:t>
              </a:r>
            </a:p>
          </p:txBody>
        </p:sp>
      </p:grpSp>
      <p:grpSp>
        <p:nvGrpSpPr>
          <p:cNvPr id="472" name="Group"/>
          <p:cNvGrpSpPr/>
          <p:nvPr/>
        </p:nvGrpSpPr>
        <p:grpSpPr>
          <a:xfrm>
            <a:off x="17990379" y="2154739"/>
            <a:ext cx="3593979" cy="3754933"/>
            <a:chOff x="0" y="0"/>
            <a:chExt cx="3593977" cy="3754932"/>
          </a:xfrm>
        </p:grpSpPr>
        <p:pic>
          <p:nvPicPr>
            <p:cNvPr id="470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98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1" name="76 Professional Developers"/>
            <p:cNvSpPr txBox="1"/>
            <p:nvPr/>
          </p:nvSpPr>
          <p:spPr>
            <a:xfrm>
              <a:off x="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/>
              </a:pPr>
              <a:r>
                <a:rPr b="1"/>
                <a:t>76 Professional Developers</a:t>
              </a:r>
            </a:p>
          </p:txBody>
        </p:sp>
      </p:grpSp>
      <p:grpSp>
        <p:nvGrpSpPr>
          <p:cNvPr id="475" name="Group"/>
          <p:cNvGrpSpPr/>
          <p:nvPr/>
        </p:nvGrpSpPr>
        <p:grpSpPr>
          <a:xfrm>
            <a:off x="7212880" y="8441701"/>
            <a:ext cx="3593979" cy="3754933"/>
            <a:chOff x="0" y="0"/>
            <a:chExt cx="3593977" cy="3754932"/>
          </a:xfrm>
        </p:grpSpPr>
        <p:pic>
          <p:nvPicPr>
            <p:cNvPr id="473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Usefulness and Closeness"/>
            <p:cNvSpPr txBox="1"/>
            <p:nvPr/>
          </p:nvSpPr>
          <p:spPr>
            <a:xfrm>
              <a:off x="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Usefulness and Closeness</a:t>
              </a:r>
            </a:p>
          </p:txBody>
        </p:sp>
      </p:grpSp>
      <p:grpSp>
        <p:nvGrpSpPr>
          <p:cNvPr id="478" name="Group"/>
          <p:cNvGrpSpPr/>
          <p:nvPr/>
        </p:nvGrpSpPr>
        <p:grpSpPr>
          <a:xfrm>
            <a:off x="12498846" y="2154739"/>
            <a:ext cx="3593979" cy="3754933"/>
            <a:chOff x="0" y="0"/>
            <a:chExt cx="3593977" cy="3754932"/>
          </a:xfrm>
        </p:grpSpPr>
        <p:pic>
          <p:nvPicPr>
            <p:cNvPr id="476" name="Image" descr="Image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790483" y="0"/>
              <a:ext cx="2539970" cy="2539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7" name="16 Debugging Sessions"/>
            <p:cNvSpPr txBox="1"/>
            <p:nvPr/>
          </p:nvSpPr>
          <p:spPr>
            <a:xfrm>
              <a:off x="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/>
              </a:pPr>
              <a:r>
                <a:rPr b="1"/>
                <a:t>16 Debugging Sessions</a:t>
              </a:r>
            </a:p>
          </p:txBody>
        </p:sp>
      </p:grpSp>
      <p:grpSp>
        <p:nvGrpSpPr>
          <p:cNvPr id="481" name="Group"/>
          <p:cNvGrpSpPr/>
          <p:nvPr/>
        </p:nvGrpSpPr>
        <p:grpSpPr>
          <a:xfrm>
            <a:off x="12775041" y="8441701"/>
            <a:ext cx="3593979" cy="3754933"/>
            <a:chOff x="12700" y="0"/>
            <a:chExt cx="3593977" cy="3754932"/>
          </a:xfrm>
        </p:grpSpPr>
        <p:pic>
          <p:nvPicPr>
            <p:cNvPr id="479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0" name="Developers’ Preference"/>
            <p:cNvSpPr txBox="1"/>
            <p:nvPr/>
          </p:nvSpPr>
          <p:spPr>
            <a:xfrm>
              <a:off x="1270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Developers’ Preference</a:t>
              </a:r>
            </a:p>
          </p:txBody>
        </p:sp>
      </p:grpSp>
      <p:grpSp>
        <p:nvGrpSpPr>
          <p:cNvPr id="484" name="Group"/>
          <p:cNvGrpSpPr/>
          <p:nvPr/>
        </p:nvGrpSpPr>
        <p:grpSpPr>
          <a:xfrm>
            <a:off x="17990379" y="8430837"/>
            <a:ext cx="3593979" cy="3765797"/>
            <a:chOff x="0" y="0"/>
            <a:chExt cx="3593977" cy="3765795"/>
          </a:xfrm>
        </p:grpSpPr>
        <p:sp>
          <p:nvSpPr>
            <p:cNvPr id="482" name="Severity and…"/>
            <p:cNvSpPr txBox="1"/>
            <p:nvPr/>
          </p:nvSpPr>
          <p:spPr>
            <a:xfrm>
              <a:off x="0" y="2635395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Severity and </a:t>
              </a:r>
            </a:p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Soundness</a:t>
              </a:r>
            </a:p>
          </p:txBody>
        </p:sp>
        <p:pic>
          <p:nvPicPr>
            <p:cNvPr id="483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698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5" name="Line"/>
          <p:cNvSpPr/>
          <p:nvPr/>
        </p:nvSpPr>
        <p:spPr>
          <a:xfrm>
            <a:off x="6266110" y="7312025"/>
            <a:ext cx="1756367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6" name="Subjects"/>
          <p:cNvSpPr txBox="1"/>
          <p:nvPr/>
        </p:nvSpPr>
        <p:spPr>
          <a:xfrm>
            <a:off x="13608722" y="1349056"/>
            <a:ext cx="1966977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rgbClr val="000000"/>
                </a:solidFill>
              </a:defRPr>
            </a:lvl1pPr>
          </a:lstStyle>
          <a:p>
            <a:r>
              <a:t>Subjects</a:t>
            </a:r>
          </a:p>
        </p:txBody>
      </p:sp>
      <p:sp>
        <p:nvSpPr>
          <p:cNvPr id="487" name="Metrics"/>
          <p:cNvSpPr txBox="1"/>
          <p:nvPr/>
        </p:nvSpPr>
        <p:spPr>
          <a:xfrm>
            <a:off x="13736960" y="7565809"/>
            <a:ext cx="1710500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rgbClr val="000000"/>
                </a:solidFill>
              </a:defRPr>
            </a:lvl1pPr>
          </a:lstStyle>
          <a:p>
            <a:r>
              <a:t>Metrics</a:t>
            </a:r>
          </a:p>
        </p:txBody>
      </p:sp>
      <p:pic>
        <p:nvPicPr>
          <p:cNvPr id="488" name="Line Line" descr="Line 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33282" y="6918325"/>
            <a:ext cx="11057714" cy="203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0"/>
                                      </p:to>
                                    </p:set>
                                    <p:animEffect filter="image" prLst="opacity: 0.70; ">
                                      <p:cBhvr>
                                        <p:cTn id="13" dur="indefinite" fill="hold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0"/>
                                      </p:to>
                                    </p:set>
                                    <p:animEffect filter="image" prLst="opacity: 0.70; ">
                                      <p:cBhvr>
                                        <p:cTn id="17" dur="indefinite" fill="hold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0"/>
                                      </p:to>
                                    </p:set>
                                    <p:animEffect filter="image" prLst="opacity: 0.70; ">
                                      <p:cBhvr>
                                        <p:cTn id="21" dur="indefinite" fill="hold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0"/>
                                      </p:to>
                                    </p:set>
                                    <p:animEffect filter="image" prLst="opacity: 0.70; ">
                                      <p:cBhvr>
                                        <p:cTn id="25" dur="indefinite" fill="hold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0"/>
                                      </p:to>
                                    </p:set>
                                    <p:animEffect filter="image" prLst="opacity: 0.70; ">
                                      <p:cBhvr>
                                        <p:cTn id="29" dur="indefinite" fill="hold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40" dur="indefinite" fill="hold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44" dur="indefinite" fill="hold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48" dur="indefinite" fill="hold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52" dur="indefinite" fill="hold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3" animBg="1" advAuto="0"/>
      <p:bldP spid="461" grpId="4" animBg="1" advAuto="0"/>
      <p:bldP spid="462" grpId="5" animBg="1" advAuto="0"/>
      <p:bldP spid="463" grpId="6" animBg="1" advAuto="0"/>
      <p:bldP spid="464" grpId="7" animBg="1" advAuto="0"/>
      <p:bldP spid="469" grpId="1" animBg="1" advAuto="0"/>
      <p:bldP spid="469" grpId="10" animBg="1" advAuto="0"/>
      <p:bldP spid="472" grpId="9" animBg="1" advAuto="0"/>
      <p:bldP spid="472" grpId="12" animBg="1" advAuto="0"/>
      <p:bldP spid="475" grpId="17" animBg="1" advAuto="0"/>
      <p:bldP spid="478" grpId="2" animBg="1" advAuto="0"/>
      <p:bldP spid="478" grpId="11" animBg="1" advAuto="0"/>
      <p:bldP spid="481" grpId="15" animBg="1" advAuto="0"/>
      <p:bldP spid="484" grpId="14" animBg="1" advAuto="0"/>
      <p:bldP spid="486" grpId="8" animBg="1" advAuto="0"/>
      <p:bldP spid="486" grpId="13" animBg="1" advAuto="0"/>
      <p:bldP spid="487" grpId="16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User Study Questionnai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Study Questionnaire</a:t>
            </a:r>
          </a:p>
        </p:txBody>
      </p:sp>
      <p:sp>
        <p:nvSpPr>
          <p:cNvPr id="4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495" name="Group"/>
          <p:cNvGrpSpPr/>
          <p:nvPr/>
        </p:nvGrpSpPr>
        <p:grpSpPr>
          <a:xfrm>
            <a:off x="2129284" y="4980533"/>
            <a:ext cx="3593979" cy="3754934"/>
            <a:chOff x="0" y="0"/>
            <a:chExt cx="3593977" cy="3754932"/>
          </a:xfrm>
        </p:grpSpPr>
        <p:pic>
          <p:nvPicPr>
            <p:cNvPr id="49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4" name="Usefulness and Closeness"/>
            <p:cNvSpPr txBox="1"/>
            <p:nvPr/>
          </p:nvSpPr>
          <p:spPr>
            <a:xfrm>
              <a:off x="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Usefulness and Closeness</a:t>
              </a:r>
            </a:p>
          </p:txBody>
        </p:sp>
      </p:grpSp>
      <p:pic>
        <p:nvPicPr>
          <p:cNvPr id="496" name="Screenshot 2023-05-16 at 16.57.30.png" descr="Screenshot 2023-05-16 at 16.57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354" y="1961486"/>
            <a:ext cx="8970988" cy="7187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Screenshot 2023-05-16 at 16.56.20.png" descr="Screenshot 2023-05-16 at 16.56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14" y="1797205"/>
            <a:ext cx="8970989" cy="232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Screenshot 2023-05-16 at 16.57.02.png" descr="Screenshot 2023-05-16 at 16.57.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314" y="4078173"/>
            <a:ext cx="8970989" cy="7840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Screenshot 2023-05-16 at 16.57.47.png" descr="Screenshot 2023-05-16 at 16.57.4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0354" y="9107506"/>
            <a:ext cx="8970988" cy="2647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Rounded Rectangle Rounded rectangle" descr="Rounded Rectangle Rounded 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922914" y="5466524"/>
            <a:ext cx="8830083" cy="2322754"/>
          </a:xfrm>
          <a:prstGeom prst="rect">
            <a:avLst/>
          </a:prstGeom>
        </p:spPr>
      </p:pic>
      <p:pic>
        <p:nvPicPr>
          <p:cNvPr id="502" name="Rounded Rectangle Rounded rectangle" descr="Rounded Rectangle Rounded rectangl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4960807" y="2158456"/>
            <a:ext cx="8830082" cy="1803925"/>
          </a:xfrm>
          <a:prstGeom prst="rect">
            <a:avLst/>
          </a:prstGeom>
        </p:spPr>
      </p:pic>
      <p:pic>
        <p:nvPicPr>
          <p:cNvPr id="504" name="Rounded Rectangle Rounded rectangle" descr="Rounded Rectangle Rounded rectangl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4976771" y="6659925"/>
            <a:ext cx="8798154" cy="2216309"/>
          </a:xfrm>
          <a:prstGeom prst="rect">
            <a:avLst/>
          </a:prstGeom>
        </p:spPr>
      </p:pic>
      <p:pic>
        <p:nvPicPr>
          <p:cNvPr id="506" name="Rounded Rectangle Rounded rectangle" descr="Rounded Rectangle Rounded rectangl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962220" y="8173401"/>
            <a:ext cx="8830083" cy="375493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" grpId="1" animBg="1" advAuto="0"/>
      <p:bldP spid="502" grpId="3" animBg="1" advAuto="0"/>
      <p:bldP spid="504" grpId="4" animBg="1" advAuto="0"/>
      <p:bldP spid="506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Usefulness to Develop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Usefulness to Developers</a:t>
            </a:r>
          </a:p>
        </p:txBody>
      </p:sp>
      <p:sp>
        <p:nvSpPr>
          <p:cNvPr id="5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511" name="Screenshot 2023-04-20 at 13.48.03.png" descr="Screenshot 2023-04-20 at 13.48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933" y="2240099"/>
            <a:ext cx="15560954" cy="5579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4" name="Group"/>
          <p:cNvGrpSpPr/>
          <p:nvPr/>
        </p:nvGrpSpPr>
        <p:grpSpPr>
          <a:xfrm>
            <a:off x="2129284" y="4980533"/>
            <a:ext cx="3593979" cy="3754934"/>
            <a:chOff x="0" y="0"/>
            <a:chExt cx="3593977" cy="3754932"/>
          </a:xfrm>
        </p:grpSpPr>
        <p:pic>
          <p:nvPicPr>
            <p:cNvPr id="51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3" name="Usefulness and Closeness"/>
            <p:cNvSpPr txBox="1"/>
            <p:nvPr/>
          </p:nvSpPr>
          <p:spPr>
            <a:xfrm>
              <a:off x="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Usefulness and Closeness</a:t>
              </a:r>
            </a:p>
          </p:txBody>
        </p:sp>
      </p:grpSp>
      <p:sp>
        <p:nvSpPr>
          <p:cNvPr id="515" name="Majority of developers (80%) found diagnoses provided without the assumptions are considered mid to most useful"/>
          <p:cNvSpPr txBox="1">
            <a:spLocks noGrp="1"/>
          </p:cNvSpPr>
          <p:nvPr>
            <p:ph type="body" sz="quarter" idx="1"/>
          </p:nvPr>
        </p:nvSpPr>
        <p:spPr>
          <a:xfrm>
            <a:off x="6890807" y="10320775"/>
            <a:ext cx="16065696" cy="183499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rPr b="1" i="1"/>
              <a:t>Majority of developers (80%)</a:t>
            </a:r>
            <a:r>
              <a:t> found diagnoses provided </a:t>
            </a:r>
            <a:r>
              <a:rPr b="1" i="1"/>
              <a:t>without the assumptions </a:t>
            </a:r>
            <a:r>
              <a:t>are considered </a:t>
            </a:r>
            <a:r>
              <a:rPr b="1" i="1"/>
              <a:t>mid to most useful</a:t>
            </a:r>
            <a:endParaRPr sz="1200" b="1" i="1"/>
          </a:p>
        </p:txBody>
      </p:sp>
      <p:pic>
        <p:nvPicPr>
          <p:cNvPr id="516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78533" y="4343029"/>
            <a:ext cx="14092888" cy="720001"/>
          </a:xfrm>
          <a:prstGeom prst="rect">
            <a:avLst/>
          </a:prstGeom>
        </p:spPr>
      </p:pic>
      <p:pic>
        <p:nvPicPr>
          <p:cNvPr id="518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703933" y="7211361"/>
            <a:ext cx="14042088" cy="720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1" grpId="1" animBg="1" advAuto="0"/>
      <p:bldP spid="515" grpId="4" animBg="1" advAuto="0"/>
      <p:bldP spid="516" grpId="2" animBg="1" advAuto="0"/>
      <p:bldP spid="518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Developers’ Prefer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Developers’ Preference</a:t>
            </a:r>
          </a:p>
        </p:txBody>
      </p:sp>
      <p:sp>
        <p:nvSpPr>
          <p:cNvPr id="5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523" name="Developers preferred debugging diagnoses without the assumption than the diagnosis provided with the assumption"/>
          <p:cNvSpPr txBox="1">
            <a:spLocks noGrp="1"/>
          </p:cNvSpPr>
          <p:nvPr>
            <p:ph type="body" sz="quarter" idx="1"/>
          </p:nvPr>
        </p:nvSpPr>
        <p:spPr>
          <a:xfrm>
            <a:off x="6333047" y="10153177"/>
            <a:ext cx="17335381" cy="231938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t>Developers </a:t>
            </a:r>
            <a:r>
              <a:rPr b="1" i="1"/>
              <a:t>preferred</a:t>
            </a:r>
            <a:r>
              <a:t> </a:t>
            </a:r>
            <a:r>
              <a:rPr b="1" i="1"/>
              <a:t>debugging diagnoses without the assumption </a:t>
            </a:r>
            <a:r>
              <a:t>than the diagnosis provided with the assumption </a:t>
            </a:r>
            <a:endParaRPr sz="1200"/>
          </a:p>
        </p:txBody>
      </p:sp>
      <p:graphicFrame>
        <p:nvGraphicFramePr>
          <p:cNvPr id="524" name="2D Column Chart"/>
          <p:cNvGraphicFramePr/>
          <p:nvPr/>
        </p:nvGraphicFramePr>
        <p:xfrm>
          <a:off x="7079219" y="1770405"/>
          <a:ext cx="16011174" cy="7583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27" name="Group"/>
          <p:cNvGrpSpPr/>
          <p:nvPr/>
        </p:nvGrpSpPr>
        <p:grpSpPr>
          <a:xfrm>
            <a:off x="2092282" y="5142458"/>
            <a:ext cx="3593979" cy="3754934"/>
            <a:chOff x="0" y="0"/>
            <a:chExt cx="3593977" cy="3754932"/>
          </a:xfrm>
        </p:grpSpPr>
        <p:pic>
          <p:nvPicPr>
            <p:cNvPr id="52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6" name="Developers’ Preference"/>
            <p:cNvSpPr txBox="1"/>
            <p:nvPr/>
          </p:nvSpPr>
          <p:spPr>
            <a:xfrm>
              <a:off x="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Developers’ Preference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Are Assumptions Realistic in Practic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 Assumptions Realistic in Practice?</a:t>
            </a:r>
          </a:p>
        </p:txBody>
      </p:sp>
      <p:sp>
        <p:nvSpPr>
          <p:cNvPr id="5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531" name="Most developers (60%) believe these three assumptions are unrealistic in practice because they lead to imprecise, wrong or inadequate bug diagnoses"/>
          <p:cNvSpPr txBox="1">
            <a:spLocks noGrp="1"/>
          </p:cNvSpPr>
          <p:nvPr>
            <p:ph type="body" sz="quarter" idx="1"/>
          </p:nvPr>
        </p:nvSpPr>
        <p:spPr>
          <a:xfrm>
            <a:off x="5457904" y="10270542"/>
            <a:ext cx="17734568" cy="25400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rPr b="1" i="1"/>
              <a:t>Most developers (60%) </a:t>
            </a:r>
            <a:r>
              <a:t>believe these three </a:t>
            </a:r>
            <a:r>
              <a:rPr b="1" i="1"/>
              <a:t>assumptions are unrealistic in practice</a:t>
            </a:r>
            <a:r>
              <a:t> because they </a:t>
            </a:r>
            <a:r>
              <a:rPr b="1" i="1"/>
              <a:t>lead to imprecise, wrong or inadequate bug diagnoses</a:t>
            </a:r>
            <a:endParaRPr sz="1200"/>
          </a:p>
        </p:txBody>
      </p:sp>
      <p:grpSp>
        <p:nvGrpSpPr>
          <p:cNvPr id="534" name="Group"/>
          <p:cNvGrpSpPr/>
          <p:nvPr/>
        </p:nvGrpSpPr>
        <p:grpSpPr>
          <a:xfrm>
            <a:off x="1602295" y="4975102"/>
            <a:ext cx="3593979" cy="3765796"/>
            <a:chOff x="0" y="0"/>
            <a:chExt cx="3593977" cy="3765795"/>
          </a:xfrm>
        </p:grpSpPr>
        <p:sp>
          <p:nvSpPr>
            <p:cNvPr id="532" name="Severity and…"/>
            <p:cNvSpPr txBox="1"/>
            <p:nvPr/>
          </p:nvSpPr>
          <p:spPr>
            <a:xfrm>
              <a:off x="0" y="2635395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Severity and </a:t>
              </a:r>
            </a:p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Soundness</a:t>
              </a:r>
            </a:p>
          </p:txBody>
        </p:sp>
        <p:pic>
          <p:nvPicPr>
            <p:cNvPr id="53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8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5" name="Assumptions do…"/>
          <p:cNvSpPr txBox="1"/>
          <p:nvPr/>
        </p:nvSpPr>
        <p:spPr>
          <a:xfrm>
            <a:off x="14564884" y="2053337"/>
            <a:ext cx="8567893" cy="7561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marL="558800" indent="-558800" algn="l" defTabSz="1828800">
              <a:spcBef>
                <a:spcPts val="1200"/>
              </a:spcBef>
              <a:buSzPct val="123000"/>
              <a:buChar char="•"/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Assumptions do </a:t>
            </a:r>
          </a:p>
          <a:p>
            <a:pPr marL="1168400" lvl="1" indent="-558800" algn="l" defTabSz="1828800">
              <a:spcBef>
                <a:spcPts val="1200"/>
              </a:spcBef>
              <a:buSzPct val="123000"/>
              <a:buChar char="•"/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</a:t>
            </a:r>
            <a:r>
              <a:rPr b="1" i="1"/>
              <a:t>not provide enough [debugging] information</a:t>
            </a:r>
            <a:r>
              <a:t>” </a:t>
            </a:r>
          </a:p>
          <a:p>
            <a:pPr marL="1168400" lvl="1" indent="-558800" algn="l" defTabSz="1828800">
              <a:spcBef>
                <a:spcPts val="1200"/>
              </a:spcBef>
              <a:buSzPct val="123000"/>
              <a:buChar char="•"/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</a:t>
            </a:r>
            <a:r>
              <a:rPr b="1" i="1"/>
              <a:t>waste [developer] time</a:t>
            </a:r>
            <a:r>
              <a:t>” </a:t>
            </a:r>
          </a:p>
          <a:p>
            <a:pPr marL="558800" indent="-558800" algn="l" defTabSz="1828800">
              <a:spcBef>
                <a:spcPts val="1200"/>
              </a:spcBef>
              <a:buSzPct val="123000"/>
              <a:buChar char="•"/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558800" indent="-558800" algn="l" defTabSz="1828800">
              <a:spcBef>
                <a:spcPts val="1200"/>
              </a:spcBef>
              <a:buSzPct val="123000"/>
              <a:buChar char="•"/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Assumptions lead to </a:t>
            </a:r>
          </a:p>
          <a:p>
            <a:pPr marL="1168400" lvl="1" indent="-558800" algn="l" defTabSz="1828800">
              <a:spcBef>
                <a:spcPts val="1200"/>
              </a:spcBef>
              <a:buSzPct val="123000"/>
              <a:buChar char="•"/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i="1"/>
              <a:t>inadequate debugging information </a:t>
            </a:r>
          </a:p>
          <a:p>
            <a:pPr marL="1168400" lvl="1" indent="-558800" algn="l" defTabSz="1828800">
              <a:spcBef>
                <a:spcPts val="1200"/>
              </a:spcBef>
              <a:buSzPct val="123000"/>
              <a:buChar char="•"/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i="1"/>
              <a:t>wrong diagnosis</a:t>
            </a:r>
          </a:p>
        </p:txBody>
      </p:sp>
      <p:graphicFrame>
        <p:nvGraphicFramePr>
          <p:cNvPr id="536" name="Realistic in Practice"/>
          <p:cNvGraphicFramePr/>
          <p:nvPr/>
        </p:nvGraphicFramePr>
        <p:xfrm>
          <a:off x="3807189" y="1912675"/>
          <a:ext cx="12853051" cy="7534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1" animBg="1" advAuto="0"/>
      <p:bldP spid="535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Lessons Learn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Lessons Learned</a:t>
            </a:r>
          </a:p>
        </p:txBody>
      </p:sp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540" name="Impact on AFL…"/>
          <p:cNvSpPr txBox="1"/>
          <p:nvPr/>
        </p:nvSpPr>
        <p:spPr>
          <a:xfrm>
            <a:off x="7369471" y="5686031"/>
            <a:ext cx="3546942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Impact on AFL</a:t>
            </a:r>
          </a:p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Effectiveness</a:t>
            </a:r>
          </a:p>
        </p:txBody>
      </p:sp>
      <p:sp>
        <p:nvSpPr>
          <p:cNvPr id="541" name="Proxy Effect on…"/>
          <p:cNvSpPr txBox="1"/>
          <p:nvPr/>
        </p:nvSpPr>
        <p:spPr>
          <a:xfrm>
            <a:off x="7369471" y="7571999"/>
            <a:ext cx="4145479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Proxy Effect on </a:t>
            </a:r>
          </a:p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APR Effectivness</a:t>
            </a:r>
          </a:p>
        </p:txBody>
      </p:sp>
      <p:sp>
        <p:nvSpPr>
          <p:cNvPr id="542" name="Prevalence"/>
          <p:cNvSpPr txBox="1"/>
          <p:nvPr/>
        </p:nvSpPr>
        <p:spPr>
          <a:xfrm>
            <a:off x="7369471" y="3800063"/>
            <a:ext cx="2834799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Prevalence</a:t>
            </a:r>
          </a:p>
        </p:txBody>
      </p:sp>
      <p:sp>
        <p:nvSpPr>
          <p:cNvPr id="543" name="RQs"/>
          <p:cNvSpPr txBox="1"/>
          <p:nvPr/>
        </p:nvSpPr>
        <p:spPr>
          <a:xfrm>
            <a:off x="7369471" y="2572348"/>
            <a:ext cx="1084829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RQs</a:t>
            </a:r>
          </a:p>
        </p:txBody>
      </p:sp>
      <p:sp>
        <p:nvSpPr>
          <p:cNvPr id="544" name="Assumptions conceal debugging difficulty make AFL appear to be (38%) more effective"/>
          <p:cNvSpPr txBox="1"/>
          <p:nvPr/>
        </p:nvSpPr>
        <p:spPr>
          <a:xfrm>
            <a:off x="12082021" y="5686031"/>
            <a:ext cx="11213765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Assumptions </a:t>
            </a:r>
            <a:r>
              <a:rPr b="1" i="1"/>
              <a:t>conceal debugging difficulty</a:t>
            </a:r>
            <a:r>
              <a:t> make </a:t>
            </a:r>
            <a:r>
              <a:rPr b="1" i="1"/>
              <a:t>AFL appear to be (38%) more effective</a:t>
            </a:r>
          </a:p>
        </p:txBody>
      </p:sp>
      <p:sp>
        <p:nvSpPr>
          <p:cNvPr id="545" name="These assumptions make APR techniques…"/>
          <p:cNvSpPr txBox="1"/>
          <p:nvPr/>
        </p:nvSpPr>
        <p:spPr>
          <a:xfrm>
            <a:off x="12082021" y="7571999"/>
            <a:ext cx="9829474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These assumptions </a:t>
            </a:r>
            <a:r>
              <a:rPr b="1" i="1"/>
              <a:t>make APR techniques </a:t>
            </a:r>
          </a:p>
          <a:p>
            <a:pPr algn="l" defTabSz="1828800">
              <a:defRPr sz="40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appear to be (2X) less effective</a:t>
            </a:r>
          </a:p>
        </p:txBody>
      </p:sp>
      <p:sp>
        <p:nvSpPr>
          <p:cNvPr id="546" name="Most (55% of) experiments in the literature…"/>
          <p:cNvSpPr txBox="1"/>
          <p:nvPr/>
        </p:nvSpPr>
        <p:spPr>
          <a:xfrm>
            <a:off x="12082021" y="3800063"/>
            <a:ext cx="11343552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i="1"/>
              <a:t>Most (55% of) experiments</a:t>
            </a:r>
            <a:r>
              <a:rPr b="1"/>
              <a:t> </a:t>
            </a:r>
            <a:r>
              <a:t>in the literature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i="1"/>
              <a:t>make at least one of these three assumptions</a:t>
            </a:r>
            <a:r>
              <a:t> </a:t>
            </a:r>
          </a:p>
        </p:txBody>
      </p:sp>
      <p:sp>
        <p:nvSpPr>
          <p:cNvPr id="547" name="Results"/>
          <p:cNvSpPr txBox="1"/>
          <p:nvPr/>
        </p:nvSpPr>
        <p:spPr>
          <a:xfrm>
            <a:off x="12082021" y="2572348"/>
            <a:ext cx="1886765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Results</a:t>
            </a:r>
          </a:p>
        </p:txBody>
      </p:sp>
      <p:sp>
        <p:nvSpPr>
          <p:cNvPr id="548" name="Impact on…"/>
          <p:cNvSpPr txBox="1"/>
          <p:nvPr/>
        </p:nvSpPr>
        <p:spPr>
          <a:xfrm>
            <a:off x="7369471" y="9457967"/>
            <a:ext cx="2834799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Impact on </a:t>
            </a:r>
          </a:p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Developers</a:t>
            </a:r>
          </a:p>
        </p:txBody>
      </p:sp>
      <p:sp>
        <p:nvSpPr>
          <p:cNvPr id="549" name="Most (66% of) developers prefer debugging fault…"/>
          <p:cNvSpPr txBox="1"/>
          <p:nvPr/>
        </p:nvSpPr>
        <p:spPr>
          <a:xfrm>
            <a:off x="12082021" y="9457967"/>
            <a:ext cx="11754565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Most (66% of) </a:t>
            </a:r>
            <a:r>
              <a:rPr b="1" i="1"/>
              <a:t>developers prefer debugging fault </a:t>
            </a:r>
          </a:p>
          <a:p>
            <a:pPr algn="l" defTabSz="1828800">
              <a:defRPr sz="40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diagnoses without these assumptions</a:t>
            </a:r>
          </a:p>
        </p:txBody>
      </p:sp>
      <p:pic>
        <p:nvPicPr>
          <p:cNvPr id="550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89818" y="4327320"/>
            <a:ext cx="4145480" cy="538521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51" name="These assumptions are unsuitable for debuggers; they inhibit debugging productivity in practice These assumptions are unsuitable for debuggers; they inhibit debugging productivity in practice " descr="These assumptions are unsuitable for debuggers; they inhibit debugging productivity in practice These assumptions are unsuitable for debuggers; they inhibit debugging productivity in practice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32119" y="3332770"/>
            <a:ext cx="22025901" cy="2926081"/>
          </a:xfrm>
          <a:prstGeom prst="rect">
            <a:avLst/>
          </a:prstGeom>
          <a:effectLst>
            <a:outerShdw blurRad="381000" dist="12700" dir="5400000" rotWithShape="0">
              <a:srgbClr val="000000"/>
            </a:outerShdw>
          </a:effectLst>
        </p:spPr>
      </p:pic>
      <p:pic>
        <p:nvPicPr>
          <p:cNvPr id="552" name="Our findings motivate the need to assess debuggers conservatively, i.e., without these assumptions Our findings motivate the need to assess debuggers conservatively, i.e., without these assumptions " descr="Our findings motivate the need to assess debuggers conservatively, i.e., without these assumptions Our findings motivate the need to assess debuggers conservatively, i.e., without these assumptions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93" y="7780999"/>
            <a:ext cx="22025901" cy="2926081"/>
          </a:xfrm>
          <a:prstGeom prst="rect">
            <a:avLst/>
          </a:prstGeom>
          <a:effectLst>
            <a:outerShdw blurRad="381000" dist="12700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32" dur="indefinite" fill="hold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36" dur="indefinite" fill="hold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40" dur="indefinite" fill="hold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44" dur="indefinite" fill="hold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48" dur="indefinite" fill="hold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52" dur="indefinite" fill="hold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56" dur="indefinite" fill="hold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60" dur="indefinite" fill="hold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64" dur="indefinite" fill="hold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68" dur="indefinite" fill="hold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" grpId="3" animBg="1" advAuto="0"/>
      <p:bldP spid="540" grpId="12" animBg="1" advAuto="0"/>
      <p:bldP spid="541" grpId="5" animBg="1" advAuto="0"/>
      <p:bldP spid="541" grpId="16" animBg="1" advAuto="0"/>
      <p:bldP spid="542" grpId="2" animBg="1" advAuto="0"/>
      <p:bldP spid="542" grpId="10" animBg="1" advAuto="0"/>
      <p:bldP spid="543" grpId="9" animBg="1" advAuto="0"/>
      <p:bldP spid="544" grpId="4" animBg="1" advAuto="0"/>
      <p:bldP spid="544" grpId="14" animBg="1" advAuto="0"/>
      <p:bldP spid="545" grpId="6" animBg="1" advAuto="0"/>
      <p:bldP spid="545" grpId="15" animBg="1" advAuto="0"/>
      <p:bldP spid="546" grpId="1" animBg="1" advAuto="0"/>
      <p:bldP spid="546" grpId="11" animBg="1" advAuto="0"/>
      <p:bldP spid="547" grpId="13" animBg="1" advAuto="0"/>
      <p:bldP spid="548" grpId="7" animBg="1" advAuto="0"/>
      <p:bldP spid="548" grpId="17" animBg="1" advAuto="0"/>
      <p:bldP spid="549" grpId="8" animBg="1" advAuto="0"/>
      <p:bldP spid="549" grpId="18" animBg="1" advAuto="0"/>
      <p:bldP spid="551" grpId="19" animBg="1" advAuto="0"/>
      <p:bldP spid="552" grpId="2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ebugging Proc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Debugging Process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86222" y="13013904"/>
            <a:ext cx="355423" cy="538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grpSp>
        <p:nvGrpSpPr>
          <p:cNvPr id="229" name="Group"/>
          <p:cNvGrpSpPr/>
          <p:nvPr/>
        </p:nvGrpSpPr>
        <p:grpSpPr>
          <a:xfrm>
            <a:off x="12845859" y="3548447"/>
            <a:ext cx="8183892" cy="5061211"/>
            <a:chOff x="0" y="0"/>
            <a:chExt cx="8183891" cy="5061209"/>
          </a:xfrm>
        </p:grpSpPr>
        <p:pic>
          <p:nvPicPr>
            <p:cNvPr id="223" name="Fix.png" descr="Fi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3312" y="0"/>
              <a:ext cx="3020580" cy="3020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sut1.png" descr="sut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6370"/>
              <a:ext cx="3360451" cy="2541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Localize…"/>
            <p:cNvSpPr/>
            <p:nvPr/>
          </p:nvSpPr>
          <p:spPr>
            <a:xfrm>
              <a:off x="1680224" y="379120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defTabSz="1168400">
                <a:defRPr sz="4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Localize </a:t>
              </a:r>
            </a:p>
            <a:p>
              <a:pPr defTabSz="1168400">
                <a:defRPr sz="4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Bug</a:t>
              </a:r>
            </a:p>
          </p:txBody>
        </p:sp>
        <p:sp>
          <p:nvSpPr>
            <p:cNvPr id="226" name="Repair"/>
            <p:cNvSpPr/>
            <p:nvPr/>
          </p:nvSpPr>
          <p:spPr>
            <a:xfrm>
              <a:off x="6673601" y="379120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defTabSz="1168400">
                <a:defRPr sz="4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Repair</a:t>
              </a:r>
            </a:p>
          </p:txBody>
        </p:sp>
        <p:sp>
          <p:nvSpPr>
            <p:cNvPr id="227" name="Line"/>
            <p:cNvSpPr/>
            <p:nvPr/>
          </p:nvSpPr>
          <p:spPr>
            <a:xfrm>
              <a:off x="3519183" y="1477042"/>
              <a:ext cx="12263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defTabSz="1168400">
                <a:defRPr sz="44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28" name="Fault…"/>
            <p:cNvSpPr/>
            <p:nvPr/>
          </p:nvSpPr>
          <p:spPr>
            <a:xfrm>
              <a:off x="4132336" y="104673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defTabSz="1168400">
                <a:defRPr sz="2800">
                  <a:solidFill>
                    <a:srgbClr val="53585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Fault </a:t>
              </a:r>
            </a:p>
            <a:p>
              <a:pPr defTabSz="1168400">
                <a:defRPr sz="2800">
                  <a:solidFill>
                    <a:srgbClr val="53585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Locations</a:t>
              </a:r>
            </a:p>
          </p:txBody>
        </p:sp>
      </p:grpSp>
      <p:grpSp>
        <p:nvGrpSpPr>
          <p:cNvPr id="238" name="Group"/>
          <p:cNvGrpSpPr/>
          <p:nvPr/>
        </p:nvGrpSpPr>
        <p:grpSpPr>
          <a:xfrm>
            <a:off x="3354249" y="3664385"/>
            <a:ext cx="9959830" cy="4937653"/>
            <a:chOff x="0" y="0"/>
            <a:chExt cx="9959828" cy="4937652"/>
          </a:xfrm>
        </p:grpSpPr>
        <p:pic>
          <p:nvPicPr>
            <p:cNvPr id="230" name="gear1.png" descr="gear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7759" y="475794"/>
              <a:ext cx="2811909" cy="1837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Reproduce…"/>
            <p:cNvSpPr/>
            <p:nvPr/>
          </p:nvSpPr>
          <p:spPr>
            <a:xfrm>
              <a:off x="6033268" y="366765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defTabSz="1168400">
                <a:defRPr sz="4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Reproduce</a:t>
              </a:r>
            </a:p>
            <a:p>
              <a:pPr defTabSz="1168400">
                <a:defRPr sz="4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 Failure</a:t>
              </a:r>
            </a:p>
          </p:txBody>
        </p:sp>
        <p:sp>
          <p:nvSpPr>
            <p:cNvPr id="232" name="Line"/>
            <p:cNvSpPr/>
            <p:nvPr/>
          </p:nvSpPr>
          <p:spPr>
            <a:xfrm>
              <a:off x="8044252" y="1462704"/>
              <a:ext cx="12263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defTabSz="1168400">
                <a:defRPr sz="44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33" name="Output"/>
            <p:cNvSpPr/>
            <p:nvPr/>
          </p:nvSpPr>
          <p:spPr>
            <a:xfrm>
              <a:off x="8689828" y="1032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defTabSz="1168400">
                <a:defRPr sz="2800">
                  <a:solidFill>
                    <a:srgbClr val="53585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Output</a:t>
              </a:r>
            </a:p>
          </p:txBody>
        </p:sp>
        <p:pic>
          <p:nvPicPr>
            <p:cNvPr id="234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722208" cy="2722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" name="Developer"/>
            <p:cNvSpPr/>
            <p:nvPr/>
          </p:nvSpPr>
          <p:spPr>
            <a:xfrm>
              <a:off x="1361104" y="32841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defTabSz="1168400">
                <a:defRPr sz="4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Developer</a:t>
              </a:r>
            </a:p>
          </p:txBody>
        </p:sp>
        <p:sp>
          <p:nvSpPr>
            <p:cNvPr id="236" name="Line"/>
            <p:cNvSpPr/>
            <p:nvPr/>
          </p:nvSpPr>
          <p:spPr>
            <a:xfrm>
              <a:off x="3263874" y="1462704"/>
              <a:ext cx="12263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defTabSz="1168400">
                <a:defRPr sz="44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37" name="Test…"/>
            <p:cNvSpPr/>
            <p:nvPr/>
          </p:nvSpPr>
          <p:spPr>
            <a:xfrm>
              <a:off x="3877026" y="1032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defTabSz="1168400">
                <a:defRPr sz="2800">
                  <a:solidFill>
                    <a:srgbClr val="53585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Test </a:t>
              </a:r>
            </a:p>
            <a:p>
              <a:pPr defTabSz="1168400">
                <a:defRPr sz="2800">
                  <a:solidFill>
                    <a:srgbClr val="53585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Inputs</a:t>
              </a:r>
            </a:p>
          </p:txBody>
        </p:sp>
      </p:grpSp>
      <p:sp>
        <p:nvSpPr>
          <p:cNvPr id="239" name="Perscheid, M., Siegmund, B., Taeumel, M. and Hirschfeld, R., 2017. Studying the advancement in debugging practice of professional software developers. Software Quality Journal, 25(1), pp.83-110."/>
          <p:cNvSpPr txBox="1"/>
          <p:nvPr/>
        </p:nvSpPr>
        <p:spPr>
          <a:xfrm>
            <a:off x="7346359" y="12468233"/>
            <a:ext cx="9691281" cy="72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630936">
              <a:defRPr sz="1656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Perscheid, M., Siegmund, B., Taeumel, M. and Hirschfeld, R., 2017. Studying the advancement in debugging practice of professional software developers. </a:t>
            </a:r>
            <a:r>
              <a:rPr i="1"/>
              <a:t>Software Quality Journal</a:t>
            </a:r>
            <a:r>
              <a:t>, </a:t>
            </a:r>
            <a:r>
              <a:rPr i="1"/>
              <a:t>25</a:t>
            </a:r>
            <a:r>
              <a:t>(1), pp.83-110.</a:t>
            </a:r>
          </a:p>
        </p:txBody>
      </p:sp>
      <p:sp>
        <p:nvSpPr>
          <p:cNvPr id="240" name="Debugging is stressful and time-consuming"/>
          <p:cNvSpPr txBox="1">
            <a:spLocks noGrp="1"/>
          </p:cNvSpPr>
          <p:nvPr>
            <p:ph type="body" sz="quarter" idx="1"/>
          </p:nvPr>
        </p:nvSpPr>
        <p:spPr>
          <a:xfrm>
            <a:off x="7035196" y="10464530"/>
            <a:ext cx="10313608" cy="905380"/>
          </a:xfrm>
          <a:prstGeom prst="rect">
            <a:avLst/>
          </a:prstGeom>
        </p:spPr>
        <p:txBody>
          <a:bodyPr/>
          <a:lstStyle/>
          <a:p>
            <a:pPr marL="0" indent="0" algn="ctr" defTabSz="768095">
              <a:spcBef>
                <a:spcPts val="500"/>
              </a:spcBef>
              <a:buSzTx/>
              <a:buFontTx/>
              <a:buNone/>
              <a:defRPr sz="4032"/>
            </a:pPr>
            <a:r>
              <a:t>Debugging is </a:t>
            </a:r>
            <a:r>
              <a:rPr b="1"/>
              <a:t>stressful</a:t>
            </a:r>
            <a:r>
              <a:t> and</a:t>
            </a:r>
            <a:r>
              <a:rPr b="1"/>
              <a:t> time-consuming</a:t>
            </a:r>
          </a:p>
        </p:txBody>
      </p:sp>
      <p:graphicFrame>
        <p:nvGraphicFramePr>
          <p:cNvPr id="241" name="Development Time"/>
          <p:cNvGraphicFramePr/>
          <p:nvPr/>
        </p:nvGraphicFramePr>
        <p:xfrm>
          <a:off x="7287709" y="2695227"/>
          <a:ext cx="9808582" cy="720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0"/>
                                      </p:to>
                                    </p:set>
                                    <p:animEffect filter="image" prLst="opacity: 0.20; ">
                                      <p:cBhvr>
                                        <p:cTn id="20" dur="indefinite" fill="hold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0"/>
                                      </p:to>
                                    </p:set>
                                    <p:animEffect filter="image" prLst="opacity: 0.20; ">
                                      <p:cBhvr>
                                        <p:cTn id="24" dur="indefinite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2" animBg="1" advAuto="0"/>
      <p:bldP spid="229" grpId="4" animBg="1" advAuto="0"/>
      <p:bldP spid="238" grpId="1" animBg="1" advAuto="0"/>
      <p:bldP spid="238" grpId="5" animBg="1" advAuto="0"/>
      <p:bldP spid="239" grpId="6" animBg="1" advAuto="0"/>
      <p:bldP spid="240" grpId="3" build="p" bldLvl="5" animBg="1" advAuto="0"/>
      <p:bldP spid="241" grpId="7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555" name="ICSE_2023_short.004.jpeg" descr="ICSE_2023_short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9327" cy="686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CSE_2023_short.006.jpeg" descr="ICSE_2023_short.00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675" y="0"/>
            <a:ext cx="12209325" cy="686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CSE_2023_short.010.jpeg" descr="ICSE_2023_short.01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8254"/>
            <a:ext cx="12209327" cy="686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CSE_2023_short.018.jpeg" descr="ICSE_2023_short.01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4674" y="6848254"/>
            <a:ext cx="12209326" cy="686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Website: https://debugging-assumptions.github.io/… Website: https://debugging-assumptions.github.io/E-mail: ezekiel.soremekun@rhul.ac.uk" descr="Website: https://debugging-assumptions.github.io/… Website: https://debugging-assumptions.github.io/E-mail: ezekiel.soremekun@rhul.ac.uk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22836" y="5242559"/>
            <a:ext cx="23138329" cy="3230881"/>
          </a:xfrm>
          <a:prstGeom prst="rect">
            <a:avLst/>
          </a:prstGeom>
          <a:effectLst>
            <a:outerShdw blurRad="381000" dist="12700" dir="5400000" rotWithShape="0">
              <a:srgbClr val="000000"/>
            </a:outerShdw>
          </a:effectLst>
        </p:spPr>
      </p:pic>
      <p:pic>
        <p:nvPicPr>
          <p:cNvPr id="560" name="Screenshot 2023-05-04 at 10.25.55.png" descr="Screenshot 2023-05-04 at 10.25.5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359" y="11392635"/>
            <a:ext cx="4943282" cy="2329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7" dur="indefinite" fill="hold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1" dur="indefinite" fill="hold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indefinite" fill="hold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32" dur="indefinite" fill="hold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1" animBg="1" advAuto="0"/>
      <p:bldP spid="556" grpId="2" animBg="1" advAuto="0"/>
      <p:bldP spid="557" grpId="4" animBg="1" advAuto="0"/>
      <p:bldP spid="557" grpId="8" animBg="1" advAuto="0"/>
      <p:bldP spid="558" grpId="3" animBg="1" advAuto="0"/>
      <p:bldP spid="558" grpId="7" animBg="1" advAuto="0"/>
      <p:bldP spid="559" grpId="5" animBg="1" advAuto="0"/>
      <p:bldP spid="560" grpId="6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Appendix"/>
          <p:cNvSpPr txBox="1">
            <a:spLocks noGrp="1"/>
          </p:cNvSpPr>
          <p:nvPr>
            <p:ph type="title"/>
          </p:nvPr>
        </p:nvSpPr>
        <p:spPr>
          <a:xfrm>
            <a:off x="9548239" y="5968822"/>
            <a:ext cx="5287522" cy="1778356"/>
          </a:xfrm>
          <a:prstGeom prst="rect">
            <a:avLst/>
          </a:prstGeom>
        </p:spPr>
        <p:txBody>
          <a:bodyPr/>
          <a:lstStyle>
            <a:lvl1pPr>
              <a:defRPr sz="9000" b="1"/>
            </a:lvl1pPr>
          </a:lstStyle>
          <a:p>
            <a:r>
              <a:t>Appendix</a:t>
            </a:r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Image" descr="Image"/>
          <p:cNvPicPr>
            <a:picLocks noChangeAspect="1"/>
          </p:cNvPicPr>
          <p:nvPr/>
        </p:nvPicPr>
        <p:blipFill>
          <a:blip r:embed="rId2">
            <a:alphaModFix amt="69833"/>
          </a:blip>
          <a:stretch>
            <a:fillRect/>
          </a:stretch>
        </p:blipFill>
        <p:spPr>
          <a:xfrm>
            <a:off x="-385182" y="-2177990"/>
            <a:ext cx="30505370" cy="243089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roup"/>
          <p:cNvGrpSpPr/>
          <p:nvPr/>
        </p:nvGrpSpPr>
        <p:grpSpPr>
          <a:xfrm>
            <a:off x="11676943" y="7135832"/>
            <a:ext cx="8361046" cy="6558323"/>
            <a:chOff x="0" y="0"/>
            <a:chExt cx="8361044" cy="6558321"/>
          </a:xfrm>
        </p:grpSpPr>
        <p:grpSp>
          <p:nvGrpSpPr>
            <p:cNvPr id="568" name="Group"/>
            <p:cNvGrpSpPr/>
            <p:nvPr/>
          </p:nvGrpSpPr>
          <p:grpSpPr>
            <a:xfrm>
              <a:off x="703016" y="-1"/>
              <a:ext cx="7658029" cy="1376682"/>
              <a:chOff x="0" y="0"/>
              <a:chExt cx="7658027" cy="1376680"/>
            </a:xfrm>
          </p:grpSpPr>
          <p:pic>
            <p:nvPicPr>
              <p:cNvPr id="566" name="3164962-200.png" descr="3164962-200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82547"/>
                <a:ext cx="611585" cy="611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67" name="Research Scientist…"/>
              <p:cNvSpPr txBox="1"/>
              <p:nvPr/>
            </p:nvSpPr>
            <p:spPr>
              <a:xfrm>
                <a:off x="559194" y="0"/>
                <a:ext cx="7098834" cy="13766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l" defTabSz="1828800">
                  <a:defRPr sz="4000" b="1">
                    <a:solidFill>
                      <a:srgbClr val="005493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Research Scientist</a:t>
                </a:r>
              </a:p>
              <a:p>
                <a:pPr algn="l" defTabSz="1828800">
                  <a:defRPr sz="4000" b="1">
                    <a:solidFill>
                      <a:srgbClr val="005493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SnT, Luxembourg</a:t>
                </a:r>
              </a:p>
            </p:txBody>
          </p:sp>
        </p:grpSp>
        <p:pic>
          <p:nvPicPr>
            <p:cNvPr id="56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425050"/>
              <a:ext cx="5333177" cy="2133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5" name="Group"/>
          <p:cNvGrpSpPr/>
          <p:nvPr/>
        </p:nvGrpSpPr>
        <p:grpSpPr>
          <a:xfrm>
            <a:off x="2438032" y="5085926"/>
            <a:ext cx="9206909" cy="8608229"/>
            <a:chOff x="0" y="0"/>
            <a:chExt cx="9206907" cy="8608227"/>
          </a:xfrm>
        </p:grpSpPr>
        <p:grpSp>
          <p:nvGrpSpPr>
            <p:cNvPr id="573" name="Group"/>
            <p:cNvGrpSpPr/>
            <p:nvPr/>
          </p:nvGrpSpPr>
          <p:grpSpPr>
            <a:xfrm>
              <a:off x="0" y="-1"/>
              <a:ext cx="6157320" cy="1376682"/>
              <a:chOff x="0" y="0"/>
              <a:chExt cx="6157319" cy="1376680"/>
            </a:xfrm>
          </p:grpSpPr>
          <p:pic>
            <p:nvPicPr>
              <p:cNvPr id="571" name="3164962-200.png" descr="3164962-200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45734" y="382547"/>
                <a:ext cx="611586" cy="611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72" name="Lecturer (Asst. Prof.)…"/>
              <p:cNvSpPr txBox="1"/>
              <p:nvPr/>
            </p:nvSpPr>
            <p:spPr>
              <a:xfrm>
                <a:off x="-1" y="0"/>
                <a:ext cx="5412255" cy="13766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 algn="r" defTabSz="1828800">
                  <a:defRPr sz="4000" b="1">
                    <a:solidFill>
                      <a:srgbClr val="005493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Lecturer (Asst. Prof.) </a:t>
                </a:r>
              </a:p>
              <a:p>
                <a:pPr algn="r" defTabSz="1828800">
                  <a:defRPr sz="4000" b="1">
                    <a:solidFill>
                      <a:srgbClr val="005493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t>RHUL, UK</a:t>
                </a:r>
              </a:p>
            </p:txBody>
          </p:sp>
        </p:grpSp>
        <p:pic>
          <p:nvPicPr>
            <p:cNvPr id="574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5847" y="6474956"/>
              <a:ext cx="4271061" cy="2133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8" name="Image Gallery"/>
          <p:cNvGrpSpPr/>
          <p:nvPr/>
        </p:nvGrpSpPr>
        <p:grpSpPr>
          <a:xfrm>
            <a:off x="2045" y="9443"/>
            <a:ext cx="2817857" cy="4106515"/>
            <a:chOff x="0" y="0"/>
            <a:chExt cx="2817855" cy="4106514"/>
          </a:xfrm>
        </p:grpSpPr>
        <p:pic>
          <p:nvPicPr>
            <p:cNvPr id="576" name="Image" descr="Image"/>
            <p:cNvPicPr>
              <a:picLocks noChangeAspect="1"/>
            </p:cNvPicPr>
            <p:nvPr/>
          </p:nvPicPr>
          <p:blipFill>
            <a:blip r:embed="rId6"/>
            <a:srcRect l="5860" r="4688"/>
            <a:stretch>
              <a:fillRect/>
            </a:stretch>
          </p:blipFill>
          <p:spPr>
            <a:xfrm>
              <a:off x="0" y="0"/>
              <a:ext cx="2817856" cy="3150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7" name="Ezekiel Soremekun"/>
            <p:cNvSpPr/>
            <p:nvPr/>
          </p:nvSpPr>
          <p:spPr>
            <a:xfrm>
              <a:off x="0" y="3226355"/>
              <a:ext cx="2817856" cy="880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b="1"/>
              </a:lvl1pPr>
            </a:lstStyle>
            <a:p>
              <a:r>
                <a:t>Ezekiel Soremekun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" grpId="2" animBg="1" advAuto="0"/>
      <p:bldP spid="570" grpId="4" animBg="1" advAuto="0"/>
      <p:bldP spid="575" grpId="3" animBg="1" advAuto="0"/>
      <p:bldP spid="578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</a:t>
            </a:r>
          </a:p>
        </p:txBody>
      </p:sp>
      <p:sp>
        <p:nvSpPr>
          <p:cNvPr id="5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582" name="There is a chasm between the state of debugging research and software practice"/>
          <p:cNvSpPr txBox="1">
            <a:spLocks noGrp="1"/>
          </p:cNvSpPr>
          <p:nvPr>
            <p:ph type="body" sz="quarter" idx="4294967295"/>
          </p:nvPr>
        </p:nvSpPr>
        <p:spPr>
          <a:xfrm>
            <a:off x="3050323" y="9869321"/>
            <a:ext cx="18283354" cy="2115172"/>
          </a:xfrm>
          <a:prstGeom prst="rect">
            <a:avLst/>
          </a:prstGeom>
        </p:spPr>
        <p:txBody>
          <a:bodyPr lIns="64269" tIns="64269" rIns="64269" bIns="64269"/>
          <a:lstStyle/>
          <a:p>
            <a:pPr marL="0" indent="0" algn="ctr" defTabSz="1528048">
              <a:lnSpc>
                <a:spcPct val="100000"/>
              </a:lnSpc>
              <a:spcBef>
                <a:spcPts val="8300"/>
              </a:spcBef>
              <a:buSzTx/>
              <a:buNone/>
              <a:defRPr sz="6696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There is a </a:t>
            </a:r>
            <a:r>
              <a:rPr b="1" i="1"/>
              <a:t>chasm</a:t>
            </a:r>
            <a:r>
              <a:t> between the state of </a:t>
            </a:r>
            <a:r>
              <a:rPr b="1" i="1"/>
              <a:t>debugging research</a:t>
            </a:r>
            <a:r>
              <a:t> and </a:t>
            </a:r>
            <a:r>
              <a:rPr b="1" i="1"/>
              <a:t>software practice</a:t>
            </a:r>
          </a:p>
        </p:txBody>
      </p:sp>
      <p:pic>
        <p:nvPicPr>
          <p:cNvPr id="5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537" y="5712888"/>
            <a:ext cx="4292925" cy="4292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970" y="3800964"/>
            <a:ext cx="3115749" cy="3115749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Software Practice"/>
          <p:cNvSpPr txBox="1"/>
          <p:nvPr/>
        </p:nvSpPr>
        <p:spPr>
          <a:xfrm>
            <a:off x="15762916" y="7138217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>
            <a:lvl1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Software Practice</a:t>
            </a:r>
          </a:p>
        </p:txBody>
      </p:sp>
      <p:pic>
        <p:nvPicPr>
          <p:cNvPr id="58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281" y="3197003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Research…"/>
          <p:cNvSpPr txBox="1"/>
          <p:nvPr/>
        </p:nvSpPr>
        <p:spPr>
          <a:xfrm>
            <a:off x="6116501" y="7138217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grpSp>
        <p:nvGrpSpPr>
          <p:cNvPr id="590" name="Group"/>
          <p:cNvGrpSpPr/>
          <p:nvPr/>
        </p:nvGrpSpPr>
        <p:grpSpPr>
          <a:xfrm>
            <a:off x="3849428" y="1469430"/>
            <a:ext cx="1710450" cy="2248098"/>
            <a:chOff x="0" y="0"/>
            <a:chExt cx="1710448" cy="2248097"/>
          </a:xfrm>
        </p:grpSpPr>
        <p:pic>
          <p:nvPicPr>
            <p:cNvPr id="588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10449" cy="1710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9" name="Automated Debugger"/>
            <p:cNvSpPr txBox="1"/>
            <p:nvPr/>
          </p:nvSpPr>
          <p:spPr>
            <a:xfrm>
              <a:off x="192414" y="1240567"/>
              <a:ext cx="1325620" cy="1007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Automated Debugger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21" dur="indefinite" fill="hold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-0.000410 0.000483 -0.000731 -0.001171 -0.000240 -0.001240 C 0.000015 -0.001276 0.000110 -0.000713 0.000108 -0.000168 C 0.000049 0.013183 0.009710 0.015916 0.018694 0.014114 C 0.070869 0.003647 0.116547 0.076255 0.116511 0.169600" pathEditMode="relative">
                                      <p:cBhvr>
                                        <p:cTn id="24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29" dur="indefinite" fill="hold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11 0.169600 L 0.452209 0.147243" pathEditMode="relative">
                                      <p:cBhvr>
                                        <p:cTn id="32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10" build="p" bldLvl="5" animBg="1" advAuto="0"/>
      <p:bldP spid="583" grpId="9" animBg="1" advAuto="0"/>
      <p:bldP spid="584" grpId="3" animBg="1" advAuto="0"/>
      <p:bldP spid="584" grpId="7" animBg="1" advAuto="0"/>
      <p:bldP spid="585" grpId="4" animBg="1" advAuto="0"/>
      <p:bldP spid="586" grpId="1" animBg="1" advAuto="0"/>
      <p:bldP spid="586" grpId="5" animBg="1" advAuto="0"/>
      <p:bldP spid="587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Experimental Fa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Factors</a:t>
            </a:r>
          </a:p>
        </p:txBody>
      </p:sp>
      <p:sp>
        <p:nvSpPr>
          <p:cNvPr id="5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5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332" y="3857831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Research…"/>
          <p:cNvSpPr txBox="1"/>
          <p:nvPr/>
        </p:nvSpPr>
        <p:spPr>
          <a:xfrm>
            <a:off x="10783072" y="7357626"/>
            <a:ext cx="281785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sp>
        <p:nvSpPr>
          <p:cNvPr id="596" name="Line"/>
          <p:cNvSpPr/>
          <p:nvPr/>
        </p:nvSpPr>
        <p:spPr>
          <a:xfrm flipV="1">
            <a:off x="12194541" y="511630"/>
            <a:ext cx="1" cy="31116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97" name="Line"/>
          <p:cNvSpPr/>
          <p:nvPr/>
        </p:nvSpPr>
        <p:spPr>
          <a:xfrm>
            <a:off x="13890023" y="6565828"/>
            <a:ext cx="9167789" cy="47892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98" name="Line"/>
          <p:cNvSpPr/>
          <p:nvPr/>
        </p:nvSpPr>
        <p:spPr>
          <a:xfrm flipV="1">
            <a:off x="2031268" y="6565678"/>
            <a:ext cx="8512929" cy="45905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602" name="Group"/>
          <p:cNvGrpSpPr/>
          <p:nvPr/>
        </p:nvGrpSpPr>
        <p:grpSpPr>
          <a:xfrm>
            <a:off x="2039927" y="1970370"/>
            <a:ext cx="8160544" cy="4811894"/>
            <a:chOff x="0" y="-138"/>
            <a:chExt cx="8160543" cy="4811892"/>
          </a:xfrm>
        </p:grpSpPr>
        <p:sp>
          <p:nvSpPr>
            <p:cNvPr id="599" name="Perfect Bug Understanding (PBU)"/>
            <p:cNvSpPr txBox="1"/>
            <p:nvPr/>
          </p:nvSpPr>
          <p:spPr>
            <a:xfrm>
              <a:off x="985350" y="4251305"/>
              <a:ext cx="618972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Perfect Bug Understanding (PBU)</a:t>
              </a:r>
            </a:p>
          </p:txBody>
        </p:sp>
        <p:sp>
          <p:nvSpPr>
            <p:cNvPr id="600" name="Callout"/>
            <p:cNvSpPr/>
            <p:nvPr/>
          </p:nvSpPr>
          <p:spPr>
            <a:xfrm rot="16200000">
              <a:off x="1975246" y="-1975386"/>
              <a:ext cx="4210051" cy="816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9" y="0"/>
                  </a:moveTo>
                  <a:cubicBezTo>
                    <a:pt x="2338" y="0"/>
                    <a:pt x="2077" y="134"/>
                    <a:pt x="2077" y="300"/>
                  </a:cubicBezTo>
                  <a:lnTo>
                    <a:pt x="2077" y="10494"/>
                  </a:lnTo>
                  <a:lnTo>
                    <a:pt x="0" y="11094"/>
                  </a:lnTo>
                  <a:lnTo>
                    <a:pt x="2077" y="11695"/>
                  </a:lnTo>
                  <a:lnTo>
                    <a:pt x="2077" y="21300"/>
                  </a:lnTo>
                  <a:cubicBezTo>
                    <a:pt x="2077" y="21466"/>
                    <a:pt x="2338" y="21600"/>
                    <a:pt x="2659" y="21600"/>
                  </a:cubicBezTo>
                  <a:lnTo>
                    <a:pt x="21018" y="21600"/>
                  </a:lnTo>
                  <a:cubicBezTo>
                    <a:pt x="21339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39" y="0"/>
                    <a:pt x="21018" y="0"/>
                  </a:cubicBezTo>
                  <a:lnTo>
                    <a:pt x="2659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1" name="Researchers assume that locating…"/>
            <p:cNvSpPr txBox="1"/>
            <p:nvPr/>
          </p:nvSpPr>
          <p:spPr>
            <a:xfrm>
              <a:off x="363717" y="515677"/>
              <a:ext cx="7432994" cy="3289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assume that locating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and examining a </a:t>
              </a:r>
              <a:r>
                <a:rPr b="1" i="1" u="sng"/>
                <a:t>single (first)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program statement, </a:t>
              </a:r>
              <a:r>
                <a:t>out of </a:t>
              </a:r>
              <a:r>
                <a:rPr b="1" i="1" u="sng"/>
                <a:t>several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faulty statements,</a:t>
              </a:r>
              <a:r>
                <a:t> is sufficient to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explain and fix the bug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mph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0" dur="indefinite" fill="hold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" grpId="2" animBg="1" advAuto="0"/>
      <p:bldP spid="602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erfect Bug Understan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Perfect Bug Understanding</a:t>
            </a:r>
          </a:p>
        </p:txBody>
      </p:sp>
      <p:sp>
        <p:nvSpPr>
          <p:cNvPr id="6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6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006" y="1765955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Research…"/>
          <p:cNvSpPr txBox="1"/>
          <p:nvPr/>
        </p:nvSpPr>
        <p:spPr>
          <a:xfrm>
            <a:off x="12935226" y="5707169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pic>
        <p:nvPicPr>
          <p:cNvPr id="6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800" y="7406733"/>
            <a:ext cx="3115749" cy="3115749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Software Practice"/>
          <p:cNvSpPr txBox="1"/>
          <p:nvPr/>
        </p:nvSpPr>
        <p:spPr>
          <a:xfrm>
            <a:off x="12909746" y="10743986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>
            <a:lvl1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Software Practice</a:t>
            </a:r>
          </a:p>
        </p:txBody>
      </p:sp>
      <p:pic>
        <p:nvPicPr>
          <p:cNvPr id="610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63142" y="7159625"/>
            <a:ext cx="11057715" cy="203201"/>
          </a:xfrm>
          <a:prstGeom prst="rect">
            <a:avLst/>
          </a:prstGeom>
        </p:spPr>
      </p:pic>
      <p:sp>
        <p:nvSpPr>
          <p:cNvPr id="612" name="Line"/>
          <p:cNvSpPr/>
          <p:nvPr/>
        </p:nvSpPr>
        <p:spPr>
          <a:xfrm>
            <a:off x="12473006" y="7019925"/>
            <a:ext cx="11556063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13" name="Perfect Bug Understanding (PBU)"/>
          <p:cNvSpPr txBox="1"/>
          <p:nvPr/>
        </p:nvSpPr>
        <p:spPr>
          <a:xfrm>
            <a:off x="16392149" y="1605801"/>
            <a:ext cx="6189727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000000"/>
                </a:solidFill>
              </a:defRPr>
            </a:lvl1pPr>
          </a:lstStyle>
          <a:p>
            <a:r>
              <a:t>Perfect Bug Understanding (PBU)</a:t>
            </a:r>
          </a:p>
        </p:txBody>
      </p:sp>
      <p:sp>
        <p:nvSpPr>
          <p:cNvPr id="614" name="No Perfect Bug Understanding (PBU)"/>
          <p:cNvSpPr txBox="1"/>
          <p:nvPr/>
        </p:nvSpPr>
        <p:spPr>
          <a:xfrm>
            <a:off x="16081634" y="7202280"/>
            <a:ext cx="681075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000000"/>
                </a:solidFill>
              </a:defRPr>
            </a:lvl1pPr>
          </a:lstStyle>
          <a:p>
            <a:r>
              <a:t>No Perfect Bug Understanding (PBU)</a:t>
            </a:r>
          </a:p>
        </p:txBody>
      </p:sp>
      <p:pic>
        <p:nvPicPr>
          <p:cNvPr id="615" name="Screenshot 2023-04-20 at 14.39.33.png" descr="Screenshot 2023-04-20 at 14.39.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119" y="2268558"/>
            <a:ext cx="9466378" cy="8007624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Failing Test Case:…"/>
          <p:cNvSpPr txBox="1"/>
          <p:nvPr/>
        </p:nvSpPr>
        <p:spPr>
          <a:xfrm>
            <a:off x="3362917" y="10948439"/>
            <a:ext cx="5478781" cy="1659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Failing Test Case: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The program outputs the same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checksum for ‘‘zzz’’ and ‘‘zzx’’ </a:t>
            </a:r>
            <a:endParaRPr sz="1200"/>
          </a:p>
        </p:txBody>
      </p:sp>
      <p:sp>
        <p:nvSpPr>
          <p:cNvPr id="617" name="Diagnosis with PBU:…"/>
          <p:cNvSpPr txBox="1"/>
          <p:nvPr/>
        </p:nvSpPr>
        <p:spPr>
          <a:xfrm>
            <a:off x="16564741" y="3132935"/>
            <a:ext cx="5844541" cy="212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Diagnosis with PBU: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The fault localization points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to </a:t>
            </a:r>
            <a:r>
              <a:rPr b="1"/>
              <a:t>line 3</a:t>
            </a:r>
            <a:r>
              <a:t> as the faulty location,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since the “if” statement is wrong. </a:t>
            </a:r>
            <a:endParaRPr sz="1200"/>
          </a:p>
        </p:txBody>
      </p:sp>
      <p:sp>
        <p:nvSpPr>
          <p:cNvPr id="618" name="Diagnosis without PBU:…"/>
          <p:cNvSpPr txBox="1"/>
          <p:nvPr/>
        </p:nvSpPr>
        <p:spPr>
          <a:xfrm>
            <a:off x="16818487" y="8582560"/>
            <a:ext cx="5337049" cy="2586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Diagnosis without PBU: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rPr b="1"/>
              <a:t>Lines 3, 4 and 5</a:t>
            </a:r>
            <a:r>
              <a:t> are chosen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as faulty lines by the AFL tool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since the “if” statement needs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to be deleted to fix the bug. </a:t>
            </a:r>
            <a:endParaRPr sz="1200"/>
          </a:p>
        </p:txBody>
      </p:sp>
      <p:grpSp>
        <p:nvGrpSpPr>
          <p:cNvPr id="622" name="Group"/>
          <p:cNvGrpSpPr/>
          <p:nvPr/>
        </p:nvGrpSpPr>
        <p:grpSpPr>
          <a:xfrm>
            <a:off x="2022035" y="3866423"/>
            <a:ext cx="8160545" cy="5301541"/>
            <a:chOff x="0" y="-138"/>
            <a:chExt cx="8160543" cy="5301540"/>
          </a:xfrm>
        </p:grpSpPr>
        <p:sp>
          <p:nvSpPr>
            <p:cNvPr id="619" name="Perfect Bug Understanding (PBU)"/>
            <p:cNvSpPr txBox="1"/>
            <p:nvPr/>
          </p:nvSpPr>
          <p:spPr>
            <a:xfrm>
              <a:off x="985409" y="4740953"/>
              <a:ext cx="618972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Perfect Bug Understanding (PBU)</a:t>
              </a:r>
            </a:p>
          </p:txBody>
        </p:sp>
        <p:sp>
          <p:nvSpPr>
            <p:cNvPr id="620" name="Callout"/>
            <p:cNvSpPr/>
            <p:nvPr/>
          </p:nvSpPr>
          <p:spPr>
            <a:xfrm rot="16200000">
              <a:off x="1975246" y="-1975386"/>
              <a:ext cx="4210051" cy="816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9" y="0"/>
                  </a:moveTo>
                  <a:cubicBezTo>
                    <a:pt x="2338" y="0"/>
                    <a:pt x="2077" y="134"/>
                    <a:pt x="2077" y="300"/>
                  </a:cubicBezTo>
                  <a:lnTo>
                    <a:pt x="2077" y="10494"/>
                  </a:lnTo>
                  <a:lnTo>
                    <a:pt x="0" y="11094"/>
                  </a:lnTo>
                  <a:lnTo>
                    <a:pt x="2077" y="11695"/>
                  </a:lnTo>
                  <a:lnTo>
                    <a:pt x="2077" y="21300"/>
                  </a:lnTo>
                  <a:cubicBezTo>
                    <a:pt x="2077" y="21466"/>
                    <a:pt x="2338" y="21600"/>
                    <a:pt x="2659" y="21600"/>
                  </a:cubicBezTo>
                  <a:lnTo>
                    <a:pt x="21018" y="21600"/>
                  </a:lnTo>
                  <a:cubicBezTo>
                    <a:pt x="21339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39" y="0"/>
                    <a:pt x="21018" y="0"/>
                  </a:cubicBezTo>
                  <a:lnTo>
                    <a:pt x="2659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1" name="Researchers assume that locating…"/>
            <p:cNvSpPr txBox="1"/>
            <p:nvPr/>
          </p:nvSpPr>
          <p:spPr>
            <a:xfrm>
              <a:off x="363775" y="446524"/>
              <a:ext cx="7432994" cy="3289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assume that locating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and examining a </a:t>
              </a:r>
              <a:r>
                <a:rPr b="1" i="1" u="sng"/>
                <a:t>single (first)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program statement, </a:t>
              </a:r>
              <a:r>
                <a:t>out of </a:t>
              </a:r>
              <a:r>
                <a:rPr b="1" i="1" u="sng"/>
                <a:t>several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faulty statements,</a:t>
              </a:r>
              <a:r>
                <a:t> is sufficient to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explain and fix the bug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1" dur="indefinite" fill="hold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1" animBg="1" advAuto="0"/>
      <p:bldP spid="608" grpId="2" animBg="1" advAuto="0"/>
      <p:bldP spid="615" grpId="3" animBg="1" advAuto="0"/>
      <p:bldP spid="616" grpId="5" animBg="1" advAuto="0"/>
      <p:bldP spid="617" grpId="6" animBg="1" advAuto="0"/>
      <p:bldP spid="618" grpId="7" animBg="1" advAuto="0"/>
      <p:bldP spid="622" grpId="4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Experimental Fa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Factors</a:t>
            </a:r>
          </a:p>
        </p:txBody>
      </p:sp>
      <p:sp>
        <p:nvSpPr>
          <p:cNvPr id="6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6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332" y="3857831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Research…"/>
          <p:cNvSpPr txBox="1"/>
          <p:nvPr/>
        </p:nvSpPr>
        <p:spPr>
          <a:xfrm>
            <a:off x="10783072" y="7357626"/>
            <a:ext cx="281785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sp>
        <p:nvSpPr>
          <p:cNvPr id="628" name="Line"/>
          <p:cNvSpPr/>
          <p:nvPr/>
        </p:nvSpPr>
        <p:spPr>
          <a:xfrm flipV="1">
            <a:off x="12194541" y="511630"/>
            <a:ext cx="1" cy="31116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29" name="Line"/>
          <p:cNvSpPr/>
          <p:nvPr/>
        </p:nvSpPr>
        <p:spPr>
          <a:xfrm>
            <a:off x="13890023" y="6565828"/>
            <a:ext cx="9167789" cy="47892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30" name="Line"/>
          <p:cNvSpPr/>
          <p:nvPr/>
        </p:nvSpPr>
        <p:spPr>
          <a:xfrm flipV="1">
            <a:off x="2031268" y="6565678"/>
            <a:ext cx="8512929" cy="45905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634" name="Group"/>
          <p:cNvGrpSpPr/>
          <p:nvPr/>
        </p:nvGrpSpPr>
        <p:grpSpPr>
          <a:xfrm>
            <a:off x="2039927" y="1970370"/>
            <a:ext cx="8160544" cy="4811894"/>
            <a:chOff x="0" y="-138"/>
            <a:chExt cx="8160543" cy="4811892"/>
          </a:xfrm>
        </p:grpSpPr>
        <p:sp>
          <p:nvSpPr>
            <p:cNvPr id="631" name="Perfect Bug Understanding (PBU)"/>
            <p:cNvSpPr txBox="1"/>
            <p:nvPr/>
          </p:nvSpPr>
          <p:spPr>
            <a:xfrm>
              <a:off x="985350" y="4251305"/>
              <a:ext cx="618972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Perfect Bug Understanding (PBU)</a:t>
              </a:r>
            </a:p>
          </p:txBody>
        </p:sp>
        <p:sp>
          <p:nvSpPr>
            <p:cNvPr id="632" name="Callout"/>
            <p:cNvSpPr/>
            <p:nvPr/>
          </p:nvSpPr>
          <p:spPr>
            <a:xfrm rot="16200000">
              <a:off x="1975246" y="-1975386"/>
              <a:ext cx="4210051" cy="816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9" y="0"/>
                  </a:moveTo>
                  <a:cubicBezTo>
                    <a:pt x="2338" y="0"/>
                    <a:pt x="2077" y="134"/>
                    <a:pt x="2077" y="300"/>
                  </a:cubicBezTo>
                  <a:lnTo>
                    <a:pt x="2077" y="10494"/>
                  </a:lnTo>
                  <a:lnTo>
                    <a:pt x="0" y="11094"/>
                  </a:lnTo>
                  <a:lnTo>
                    <a:pt x="2077" y="11695"/>
                  </a:lnTo>
                  <a:lnTo>
                    <a:pt x="2077" y="21300"/>
                  </a:lnTo>
                  <a:cubicBezTo>
                    <a:pt x="2077" y="21466"/>
                    <a:pt x="2338" y="21600"/>
                    <a:pt x="2659" y="21600"/>
                  </a:cubicBezTo>
                  <a:lnTo>
                    <a:pt x="21018" y="21600"/>
                  </a:lnTo>
                  <a:cubicBezTo>
                    <a:pt x="21339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39" y="0"/>
                    <a:pt x="21018" y="0"/>
                  </a:cubicBezTo>
                  <a:lnTo>
                    <a:pt x="2659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3" name="Researchers assume that locating…"/>
            <p:cNvSpPr txBox="1"/>
            <p:nvPr/>
          </p:nvSpPr>
          <p:spPr>
            <a:xfrm>
              <a:off x="363717" y="515677"/>
              <a:ext cx="7432994" cy="3289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assume that locating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and examining a </a:t>
              </a:r>
              <a:r>
                <a:rPr b="1" i="1" u="sng"/>
                <a:t>single (first)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program statement, </a:t>
              </a:r>
              <a:r>
                <a:t>out of </a:t>
              </a:r>
              <a:r>
                <a:rPr b="1" i="1" u="sng"/>
                <a:t>several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faulty statements,</a:t>
              </a:r>
              <a:r>
                <a:t> is sufficient to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explain and fix the bug </a:t>
              </a:r>
            </a:p>
          </p:txBody>
        </p:sp>
      </p:grpSp>
      <p:grpSp>
        <p:nvGrpSpPr>
          <p:cNvPr id="639" name="Group"/>
          <p:cNvGrpSpPr/>
          <p:nvPr/>
        </p:nvGrpSpPr>
        <p:grpSpPr>
          <a:xfrm>
            <a:off x="14552445" y="1866215"/>
            <a:ext cx="8160147" cy="4916049"/>
            <a:chOff x="0" y="-60"/>
            <a:chExt cx="8160146" cy="4916048"/>
          </a:xfrm>
        </p:grpSpPr>
        <p:sp>
          <p:nvSpPr>
            <p:cNvPr id="635" name="Fix Location"/>
            <p:cNvSpPr txBox="1"/>
            <p:nvPr/>
          </p:nvSpPr>
          <p:spPr>
            <a:xfrm>
              <a:off x="2911927" y="4355539"/>
              <a:ext cx="233629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Fix Location</a:t>
              </a:r>
            </a:p>
          </p:txBody>
        </p:sp>
        <p:sp>
          <p:nvSpPr>
            <p:cNvPr id="636" name="XXXXXXX…"/>
            <p:cNvSpPr txBox="1"/>
            <p:nvPr/>
          </p:nvSpPr>
          <p:spPr>
            <a:xfrm>
              <a:off x="2885079" y="1377391"/>
              <a:ext cx="1417931" cy="15662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XXXXXXX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XXXXXXX</a:t>
              </a:r>
            </a:p>
          </p:txBody>
        </p:sp>
        <p:sp>
          <p:nvSpPr>
            <p:cNvPr id="637" name="Callout"/>
            <p:cNvSpPr/>
            <p:nvPr/>
          </p:nvSpPr>
          <p:spPr>
            <a:xfrm rot="16200000">
              <a:off x="1969293" y="-1969355"/>
              <a:ext cx="4221561" cy="8160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11" y="0"/>
                  </a:moveTo>
                  <a:cubicBezTo>
                    <a:pt x="2390" y="0"/>
                    <a:pt x="2130" y="134"/>
                    <a:pt x="2130" y="300"/>
                  </a:cubicBezTo>
                  <a:lnTo>
                    <a:pt x="2130" y="10178"/>
                  </a:lnTo>
                  <a:lnTo>
                    <a:pt x="0" y="10780"/>
                  </a:lnTo>
                  <a:lnTo>
                    <a:pt x="2130" y="11380"/>
                  </a:lnTo>
                  <a:lnTo>
                    <a:pt x="2130" y="21300"/>
                  </a:lnTo>
                  <a:cubicBezTo>
                    <a:pt x="2130" y="21466"/>
                    <a:pt x="2390" y="21600"/>
                    <a:pt x="2711" y="21600"/>
                  </a:cubicBezTo>
                  <a:lnTo>
                    <a:pt x="21019" y="21600"/>
                  </a:lnTo>
                  <a:cubicBezTo>
                    <a:pt x="21340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40" y="0"/>
                    <a:pt x="21019" y="0"/>
                  </a:cubicBezTo>
                  <a:lnTo>
                    <a:pt x="2711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8" name="In the absence of ground truth fault…"/>
            <p:cNvSpPr txBox="1"/>
            <p:nvPr/>
          </p:nvSpPr>
          <p:spPr>
            <a:xfrm>
              <a:off x="465890" y="788796"/>
              <a:ext cx="7228523" cy="2743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In the absence of ground truth fault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locations, i.e., </a:t>
              </a:r>
              <a:r>
                <a:rPr b="1" i="1" u="sng"/>
                <a:t>root cause</a:t>
              </a:r>
              <a:r>
                <a:t> location,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it is common to use </a:t>
              </a:r>
              <a:r>
                <a:rPr b="1" i="1" u="sng"/>
                <a:t>fix locations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as substitute fault locations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7" dur="indefinite" fill="hold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1" animBg="1" advAuto="0"/>
      <p:bldP spid="634" grpId="2" animBg="1" advAuto="0"/>
      <p:bldP spid="634" grpId="4" animBg="1" advAuto="0"/>
      <p:bldP spid="639" grpId="3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Fix Location (vs. Root Cause Location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Fix Location (vs. Root Cause Location)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6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006" y="1765955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Research…"/>
          <p:cNvSpPr txBox="1"/>
          <p:nvPr/>
        </p:nvSpPr>
        <p:spPr>
          <a:xfrm>
            <a:off x="12935226" y="5707169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pic>
        <p:nvPicPr>
          <p:cNvPr id="6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800" y="7406733"/>
            <a:ext cx="3115749" cy="3115749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Software Practice"/>
          <p:cNvSpPr txBox="1"/>
          <p:nvPr/>
        </p:nvSpPr>
        <p:spPr>
          <a:xfrm>
            <a:off x="12909746" y="10743986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>
            <a:lvl1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Software Practice</a:t>
            </a:r>
          </a:p>
        </p:txBody>
      </p:sp>
      <p:pic>
        <p:nvPicPr>
          <p:cNvPr id="647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63142" y="7159625"/>
            <a:ext cx="11057715" cy="203201"/>
          </a:xfrm>
          <a:prstGeom prst="rect">
            <a:avLst/>
          </a:prstGeom>
        </p:spPr>
      </p:pic>
      <p:sp>
        <p:nvSpPr>
          <p:cNvPr id="649" name="Line"/>
          <p:cNvSpPr/>
          <p:nvPr/>
        </p:nvSpPr>
        <p:spPr>
          <a:xfrm>
            <a:off x="12473006" y="7019925"/>
            <a:ext cx="11556063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50" name="Fix Location"/>
          <p:cNvSpPr txBox="1"/>
          <p:nvPr/>
        </p:nvSpPr>
        <p:spPr>
          <a:xfrm>
            <a:off x="18318866" y="1605801"/>
            <a:ext cx="2336293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000000"/>
                </a:solidFill>
              </a:defRPr>
            </a:lvl1pPr>
          </a:lstStyle>
          <a:p>
            <a:r>
              <a:t>Fix Location</a:t>
            </a:r>
          </a:p>
        </p:txBody>
      </p:sp>
      <p:sp>
        <p:nvSpPr>
          <p:cNvPr id="651" name="Root Cause Location"/>
          <p:cNvSpPr txBox="1"/>
          <p:nvPr/>
        </p:nvSpPr>
        <p:spPr>
          <a:xfrm>
            <a:off x="17517813" y="7202280"/>
            <a:ext cx="393839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000000"/>
                </a:solidFill>
              </a:defRPr>
            </a:lvl1pPr>
          </a:lstStyle>
          <a:p>
            <a:r>
              <a:t>Root Cause Location</a:t>
            </a:r>
          </a:p>
        </p:txBody>
      </p:sp>
      <p:sp>
        <p:nvSpPr>
          <p:cNvPr id="652" name="Failing Test Case:…"/>
          <p:cNvSpPr txBox="1"/>
          <p:nvPr/>
        </p:nvSpPr>
        <p:spPr>
          <a:xfrm>
            <a:off x="2718493" y="10942089"/>
            <a:ext cx="6396610" cy="1672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Failing Test Case: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A</a:t>
            </a:r>
            <a:r>
              <a:rPr b="1"/>
              <a:t> buffer overflow</a:t>
            </a:r>
            <a:r>
              <a:t> occurs for strings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of a certain length ending with ’\n’ </a:t>
            </a:r>
            <a:endParaRPr sz="1200"/>
          </a:p>
        </p:txBody>
      </p:sp>
      <p:sp>
        <p:nvSpPr>
          <p:cNvPr id="653" name="Diagnosis with Fix Location:…"/>
          <p:cNvSpPr txBox="1"/>
          <p:nvPr/>
        </p:nvSpPr>
        <p:spPr>
          <a:xfrm>
            <a:off x="16543977" y="3132935"/>
            <a:ext cx="5886070" cy="212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Diagnosis with Fix Location: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rPr b="1"/>
              <a:t>Line 6 is faulty</a:t>
            </a:r>
            <a:r>
              <a:t>: If 4 is subtracted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from the limit, the buffer overflow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does not occur anymore </a:t>
            </a:r>
            <a:endParaRPr sz="1200"/>
          </a:p>
        </p:txBody>
      </p:sp>
      <p:sp>
        <p:nvSpPr>
          <p:cNvPr id="654" name="Diagnosis with Root Cause:…"/>
          <p:cNvSpPr txBox="1"/>
          <p:nvPr/>
        </p:nvSpPr>
        <p:spPr>
          <a:xfrm>
            <a:off x="16532738" y="8771230"/>
            <a:ext cx="5908549" cy="214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Diagnosis with Root Cause: </a:t>
            </a:r>
          </a:p>
          <a:p>
            <a:pPr>
              <a:defRPr sz="3000" b="1">
                <a:solidFill>
                  <a:srgbClr val="000000"/>
                </a:solidFill>
              </a:defRPr>
            </a:pPr>
            <a:r>
              <a:t>Line 3 is faulty: </a:t>
            </a:r>
            <a:r>
              <a:rPr b="0"/>
              <a:t>The buffer needs </a:t>
            </a:r>
          </a:p>
          <a:p>
            <a:pPr>
              <a:defRPr sz="3000" b="1">
                <a:solidFill>
                  <a:srgbClr val="000000"/>
                </a:solidFill>
              </a:defRPr>
            </a:pPr>
            <a:r>
              <a:rPr b="0"/>
              <a:t>to be </a:t>
            </a:r>
            <a:r>
              <a:t>allocated large enough to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accommodate the whole string. </a:t>
            </a:r>
            <a:endParaRPr sz="1200"/>
          </a:p>
        </p:txBody>
      </p:sp>
      <p:pic>
        <p:nvPicPr>
          <p:cNvPr id="655" name="Screenshot 2023-04-20 at 15.16.25.png" descr="Screenshot 2023-04-20 at 15.16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12" y="2489452"/>
            <a:ext cx="8803370" cy="75658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9" name="Group"/>
          <p:cNvGrpSpPr/>
          <p:nvPr/>
        </p:nvGrpSpPr>
        <p:grpSpPr>
          <a:xfrm>
            <a:off x="1836641" y="4561870"/>
            <a:ext cx="8160148" cy="4916050"/>
            <a:chOff x="0" y="-60"/>
            <a:chExt cx="8160146" cy="4916048"/>
          </a:xfrm>
        </p:grpSpPr>
        <p:sp>
          <p:nvSpPr>
            <p:cNvPr id="656" name="Fix Location"/>
            <p:cNvSpPr txBox="1"/>
            <p:nvPr/>
          </p:nvSpPr>
          <p:spPr>
            <a:xfrm>
              <a:off x="2911927" y="4355540"/>
              <a:ext cx="2336293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Fix Location</a:t>
              </a:r>
            </a:p>
          </p:txBody>
        </p:sp>
        <p:sp>
          <p:nvSpPr>
            <p:cNvPr id="657" name="Callout"/>
            <p:cNvSpPr/>
            <p:nvPr/>
          </p:nvSpPr>
          <p:spPr>
            <a:xfrm rot="16200000">
              <a:off x="1969293" y="-1969355"/>
              <a:ext cx="4221561" cy="8160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11" y="0"/>
                  </a:moveTo>
                  <a:cubicBezTo>
                    <a:pt x="2390" y="0"/>
                    <a:pt x="2130" y="134"/>
                    <a:pt x="2130" y="300"/>
                  </a:cubicBezTo>
                  <a:lnTo>
                    <a:pt x="2130" y="10178"/>
                  </a:lnTo>
                  <a:lnTo>
                    <a:pt x="0" y="10780"/>
                  </a:lnTo>
                  <a:lnTo>
                    <a:pt x="2130" y="11380"/>
                  </a:lnTo>
                  <a:lnTo>
                    <a:pt x="2130" y="21300"/>
                  </a:lnTo>
                  <a:cubicBezTo>
                    <a:pt x="2130" y="21466"/>
                    <a:pt x="2390" y="21600"/>
                    <a:pt x="2711" y="21600"/>
                  </a:cubicBezTo>
                  <a:lnTo>
                    <a:pt x="21019" y="21600"/>
                  </a:lnTo>
                  <a:cubicBezTo>
                    <a:pt x="21340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40" y="0"/>
                    <a:pt x="21019" y="0"/>
                  </a:cubicBezTo>
                  <a:lnTo>
                    <a:pt x="2711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8" name="In the absence of ground truth fault…"/>
            <p:cNvSpPr txBox="1"/>
            <p:nvPr/>
          </p:nvSpPr>
          <p:spPr>
            <a:xfrm>
              <a:off x="465890" y="788796"/>
              <a:ext cx="7228523" cy="2743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In the absence of ground truth fault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locations, i.e., </a:t>
              </a:r>
              <a:r>
                <a:rPr b="1" i="1" u="sng"/>
                <a:t>root cause</a:t>
              </a:r>
              <a:r>
                <a:t> location,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it is common to use </a:t>
              </a:r>
              <a:r>
                <a:rPr b="1" i="1" u="sng"/>
                <a:t>fix locations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as substitute fault locations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1" dur="indefinite" fill="hold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" grpId="1" animBg="1" advAuto="0"/>
      <p:bldP spid="645" grpId="2" animBg="1" advAuto="0"/>
      <p:bldP spid="652" grpId="5" animBg="1" advAuto="0"/>
      <p:bldP spid="653" grpId="6" animBg="1" advAuto="0"/>
      <p:bldP spid="654" grpId="7" animBg="1" advAuto="0"/>
      <p:bldP spid="655" grpId="3" animBg="1" advAuto="0"/>
      <p:bldP spid="659" grpId="4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Experimental Fa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Factors</a:t>
            </a:r>
          </a:p>
        </p:txBody>
      </p:sp>
      <p:sp>
        <p:nvSpPr>
          <p:cNvPr id="6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6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332" y="3857831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Research…"/>
          <p:cNvSpPr txBox="1"/>
          <p:nvPr/>
        </p:nvSpPr>
        <p:spPr>
          <a:xfrm>
            <a:off x="10783072" y="7357626"/>
            <a:ext cx="281785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sp>
        <p:nvSpPr>
          <p:cNvPr id="665" name="Line"/>
          <p:cNvSpPr/>
          <p:nvPr/>
        </p:nvSpPr>
        <p:spPr>
          <a:xfrm flipV="1">
            <a:off x="12194541" y="511630"/>
            <a:ext cx="1" cy="31116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66" name="Line"/>
          <p:cNvSpPr/>
          <p:nvPr/>
        </p:nvSpPr>
        <p:spPr>
          <a:xfrm>
            <a:off x="13890023" y="6565828"/>
            <a:ext cx="9167789" cy="47892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67" name="Line"/>
          <p:cNvSpPr/>
          <p:nvPr/>
        </p:nvSpPr>
        <p:spPr>
          <a:xfrm flipV="1">
            <a:off x="2031268" y="6565678"/>
            <a:ext cx="8512929" cy="45905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68" name="XXXXXXX…"/>
          <p:cNvSpPr txBox="1"/>
          <p:nvPr/>
        </p:nvSpPr>
        <p:spPr>
          <a:xfrm>
            <a:off x="11916538" y="9377971"/>
            <a:ext cx="1417930" cy="156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XXXXXXX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XXXXXX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XXXXXX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XXXXXXX</a:t>
            </a:r>
          </a:p>
        </p:txBody>
      </p:sp>
      <p:grpSp>
        <p:nvGrpSpPr>
          <p:cNvPr id="672" name="Group"/>
          <p:cNvGrpSpPr/>
          <p:nvPr/>
        </p:nvGrpSpPr>
        <p:grpSpPr>
          <a:xfrm>
            <a:off x="2039927" y="1970370"/>
            <a:ext cx="8160544" cy="4811894"/>
            <a:chOff x="0" y="-138"/>
            <a:chExt cx="8160543" cy="4811892"/>
          </a:xfrm>
        </p:grpSpPr>
        <p:sp>
          <p:nvSpPr>
            <p:cNvPr id="669" name="Perfect Bug Understanding (PBU)"/>
            <p:cNvSpPr txBox="1"/>
            <p:nvPr/>
          </p:nvSpPr>
          <p:spPr>
            <a:xfrm>
              <a:off x="985350" y="4251305"/>
              <a:ext cx="618972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Perfect Bug Understanding (PBU)</a:t>
              </a:r>
            </a:p>
          </p:txBody>
        </p:sp>
        <p:sp>
          <p:nvSpPr>
            <p:cNvPr id="670" name="Callout"/>
            <p:cNvSpPr/>
            <p:nvPr/>
          </p:nvSpPr>
          <p:spPr>
            <a:xfrm rot="16200000">
              <a:off x="1975246" y="-1975386"/>
              <a:ext cx="4210051" cy="816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9" y="0"/>
                  </a:moveTo>
                  <a:cubicBezTo>
                    <a:pt x="2338" y="0"/>
                    <a:pt x="2077" y="134"/>
                    <a:pt x="2077" y="300"/>
                  </a:cubicBezTo>
                  <a:lnTo>
                    <a:pt x="2077" y="10494"/>
                  </a:lnTo>
                  <a:lnTo>
                    <a:pt x="0" y="11094"/>
                  </a:lnTo>
                  <a:lnTo>
                    <a:pt x="2077" y="11695"/>
                  </a:lnTo>
                  <a:lnTo>
                    <a:pt x="2077" y="21300"/>
                  </a:lnTo>
                  <a:cubicBezTo>
                    <a:pt x="2077" y="21466"/>
                    <a:pt x="2338" y="21600"/>
                    <a:pt x="2659" y="21600"/>
                  </a:cubicBezTo>
                  <a:lnTo>
                    <a:pt x="21018" y="21600"/>
                  </a:lnTo>
                  <a:cubicBezTo>
                    <a:pt x="21339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39" y="0"/>
                    <a:pt x="21018" y="0"/>
                  </a:cubicBezTo>
                  <a:lnTo>
                    <a:pt x="2659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1" name="Researchers assume that locating…"/>
            <p:cNvSpPr txBox="1"/>
            <p:nvPr/>
          </p:nvSpPr>
          <p:spPr>
            <a:xfrm>
              <a:off x="363717" y="515677"/>
              <a:ext cx="7432994" cy="3289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assume that locating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and examining a </a:t>
              </a:r>
              <a:r>
                <a:rPr b="1" i="1" u="sng"/>
                <a:t>single (first)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program statement, </a:t>
              </a:r>
              <a:r>
                <a:t>out of </a:t>
              </a:r>
              <a:r>
                <a:rPr b="1" i="1" u="sng"/>
                <a:t>several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faulty statements,</a:t>
              </a:r>
              <a:r>
                <a:t> is sufficient to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explain and fix the bug </a:t>
              </a:r>
            </a:p>
          </p:txBody>
        </p:sp>
      </p:grpSp>
      <p:grpSp>
        <p:nvGrpSpPr>
          <p:cNvPr id="677" name="Group"/>
          <p:cNvGrpSpPr/>
          <p:nvPr/>
        </p:nvGrpSpPr>
        <p:grpSpPr>
          <a:xfrm>
            <a:off x="14552445" y="1866215"/>
            <a:ext cx="8160147" cy="4916049"/>
            <a:chOff x="0" y="-60"/>
            <a:chExt cx="8160146" cy="4916048"/>
          </a:xfrm>
        </p:grpSpPr>
        <p:sp>
          <p:nvSpPr>
            <p:cNvPr id="673" name="Fix Location"/>
            <p:cNvSpPr txBox="1"/>
            <p:nvPr/>
          </p:nvSpPr>
          <p:spPr>
            <a:xfrm>
              <a:off x="2911927" y="4355539"/>
              <a:ext cx="233629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Fix Location</a:t>
              </a:r>
            </a:p>
          </p:txBody>
        </p:sp>
        <p:sp>
          <p:nvSpPr>
            <p:cNvPr id="674" name="XXXXXXX…"/>
            <p:cNvSpPr txBox="1"/>
            <p:nvPr/>
          </p:nvSpPr>
          <p:spPr>
            <a:xfrm>
              <a:off x="2885079" y="1377391"/>
              <a:ext cx="1417931" cy="15662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XXXXXXX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XXXXXXX</a:t>
              </a:r>
            </a:p>
          </p:txBody>
        </p:sp>
        <p:sp>
          <p:nvSpPr>
            <p:cNvPr id="675" name="Callout"/>
            <p:cNvSpPr/>
            <p:nvPr/>
          </p:nvSpPr>
          <p:spPr>
            <a:xfrm rot="16200000">
              <a:off x="1969293" y="-1969355"/>
              <a:ext cx="4221561" cy="8160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11" y="0"/>
                  </a:moveTo>
                  <a:cubicBezTo>
                    <a:pt x="2390" y="0"/>
                    <a:pt x="2130" y="134"/>
                    <a:pt x="2130" y="300"/>
                  </a:cubicBezTo>
                  <a:lnTo>
                    <a:pt x="2130" y="10178"/>
                  </a:lnTo>
                  <a:lnTo>
                    <a:pt x="0" y="10780"/>
                  </a:lnTo>
                  <a:lnTo>
                    <a:pt x="2130" y="11380"/>
                  </a:lnTo>
                  <a:lnTo>
                    <a:pt x="2130" y="21300"/>
                  </a:lnTo>
                  <a:cubicBezTo>
                    <a:pt x="2130" y="21466"/>
                    <a:pt x="2390" y="21600"/>
                    <a:pt x="2711" y="21600"/>
                  </a:cubicBezTo>
                  <a:lnTo>
                    <a:pt x="21019" y="21600"/>
                  </a:lnTo>
                  <a:cubicBezTo>
                    <a:pt x="21340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40" y="0"/>
                    <a:pt x="21019" y="0"/>
                  </a:cubicBezTo>
                  <a:lnTo>
                    <a:pt x="2711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6" name="In the absence of ground truth fault…"/>
            <p:cNvSpPr txBox="1"/>
            <p:nvPr/>
          </p:nvSpPr>
          <p:spPr>
            <a:xfrm>
              <a:off x="465890" y="788796"/>
              <a:ext cx="7228523" cy="2743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In the absence of ground truth fault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locations, i.e., </a:t>
              </a:r>
              <a:r>
                <a:rPr b="1" i="1" u="sng"/>
                <a:t>root cause</a:t>
              </a:r>
              <a:r>
                <a:t> location,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it is common to use </a:t>
              </a:r>
              <a:r>
                <a:rPr b="1" i="1" u="sng"/>
                <a:t>fix locations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as substitute fault locations </a:t>
              </a:r>
            </a:p>
          </p:txBody>
        </p:sp>
      </p:grpSp>
      <p:grpSp>
        <p:nvGrpSpPr>
          <p:cNvPr id="681" name="Group"/>
          <p:cNvGrpSpPr/>
          <p:nvPr/>
        </p:nvGrpSpPr>
        <p:grpSpPr>
          <a:xfrm>
            <a:off x="6539412" y="8981917"/>
            <a:ext cx="11724746" cy="4127788"/>
            <a:chOff x="0" y="-141"/>
            <a:chExt cx="11724744" cy="4127786"/>
          </a:xfrm>
        </p:grpSpPr>
        <p:sp>
          <p:nvSpPr>
            <p:cNvPr id="678" name="Single Fault Location"/>
            <p:cNvSpPr txBox="1"/>
            <p:nvPr/>
          </p:nvSpPr>
          <p:spPr>
            <a:xfrm>
              <a:off x="3665892" y="3567197"/>
              <a:ext cx="3937636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Single Fault Location</a:t>
              </a:r>
            </a:p>
          </p:txBody>
        </p:sp>
        <p:sp>
          <p:nvSpPr>
            <p:cNvPr id="679" name="Callout"/>
            <p:cNvSpPr/>
            <p:nvPr/>
          </p:nvSpPr>
          <p:spPr>
            <a:xfrm rot="16200000">
              <a:off x="4187626" y="-4187768"/>
              <a:ext cx="3289698" cy="1166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45" y="0"/>
                  </a:moveTo>
                  <a:cubicBezTo>
                    <a:pt x="3529" y="0"/>
                    <a:pt x="3192" y="95"/>
                    <a:pt x="3192" y="212"/>
                  </a:cubicBezTo>
                  <a:lnTo>
                    <a:pt x="3192" y="10182"/>
                  </a:lnTo>
                  <a:lnTo>
                    <a:pt x="0" y="10607"/>
                  </a:lnTo>
                  <a:lnTo>
                    <a:pt x="3192" y="11032"/>
                  </a:lnTo>
                  <a:lnTo>
                    <a:pt x="3192" y="21387"/>
                  </a:lnTo>
                  <a:cubicBezTo>
                    <a:pt x="3192" y="21504"/>
                    <a:pt x="3529" y="21600"/>
                    <a:pt x="3945" y="21600"/>
                  </a:cubicBezTo>
                  <a:lnTo>
                    <a:pt x="20844" y="21600"/>
                  </a:lnTo>
                  <a:cubicBezTo>
                    <a:pt x="21261" y="21600"/>
                    <a:pt x="21600" y="21504"/>
                    <a:pt x="21600" y="21387"/>
                  </a:cubicBezTo>
                  <a:lnTo>
                    <a:pt x="21600" y="212"/>
                  </a:lnTo>
                  <a:cubicBezTo>
                    <a:pt x="21600" y="95"/>
                    <a:pt x="21261" y="0"/>
                    <a:pt x="20844" y="0"/>
                  </a:cubicBezTo>
                  <a:lnTo>
                    <a:pt x="3945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0" name="Researchers often assume that the diagnoses for a faulty…"/>
            <p:cNvSpPr txBox="1"/>
            <p:nvPr/>
          </p:nvSpPr>
          <p:spPr>
            <a:xfrm>
              <a:off x="174793" y="246661"/>
              <a:ext cx="11549952" cy="2222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often assume that the diagnoses for a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program lies in </a:t>
              </a:r>
              <a:r>
                <a:rPr b="1" i="1" u="sng"/>
                <a:t>a single contiguous fault location</a:t>
              </a:r>
              <a:r>
                <a:t>, even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though in reality the bug diagnoses may lie in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multiple contiguous </a:t>
              </a:r>
              <a:r>
                <a:t>fault locations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1" dur="indefinite" fill="hold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5" dur="indefinite" fill="hold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1" animBg="1" advAuto="0"/>
      <p:bldP spid="672" grpId="2" animBg="1" advAuto="0"/>
      <p:bldP spid="677" grpId="3" animBg="1" advAuto="0"/>
      <p:bldP spid="681" grpId="4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Experimental Fa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Factors</a:t>
            </a:r>
          </a:p>
        </p:txBody>
      </p:sp>
      <p:sp>
        <p:nvSpPr>
          <p:cNvPr id="6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6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332" y="3857831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Research…"/>
          <p:cNvSpPr txBox="1"/>
          <p:nvPr/>
        </p:nvSpPr>
        <p:spPr>
          <a:xfrm>
            <a:off x="10783072" y="7357626"/>
            <a:ext cx="281785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sp>
        <p:nvSpPr>
          <p:cNvPr id="687" name="Line"/>
          <p:cNvSpPr/>
          <p:nvPr/>
        </p:nvSpPr>
        <p:spPr>
          <a:xfrm flipV="1">
            <a:off x="12194541" y="511630"/>
            <a:ext cx="1" cy="31116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88" name="Line"/>
          <p:cNvSpPr/>
          <p:nvPr/>
        </p:nvSpPr>
        <p:spPr>
          <a:xfrm>
            <a:off x="13890023" y="6565828"/>
            <a:ext cx="9485155" cy="45902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89" name="Line"/>
          <p:cNvSpPr/>
          <p:nvPr/>
        </p:nvSpPr>
        <p:spPr>
          <a:xfrm flipV="1">
            <a:off x="2031268" y="6565678"/>
            <a:ext cx="8512929" cy="45905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90" name="XXXXXXX…"/>
          <p:cNvSpPr txBox="1"/>
          <p:nvPr/>
        </p:nvSpPr>
        <p:spPr>
          <a:xfrm>
            <a:off x="11916538" y="9377971"/>
            <a:ext cx="1417930" cy="156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XXXXXXX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XXXXXX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XXXXXX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XXXXXXX</a:t>
            </a:r>
          </a:p>
        </p:txBody>
      </p:sp>
      <p:grpSp>
        <p:nvGrpSpPr>
          <p:cNvPr id="694" name="Group"/>
          <p:cNvGrpSpPr/>
          <p:nvPr/>
        </p:nvGrpSpPr>
        <p:grpSpPr>
          <a:xfrm>
            <a:off x="2039927" y="1970370"/>
            <a:ext cx="8160544" cy="4811894"/>
            <a:chOff x="0" y="-138"/>
            <a:chExt cx="8160543" cy="4811892"/>
          </a:xfrm>
        </p:grpSpPr>
        <p:sp>
          <p:nvSpPr>
            <p:cNvPr id="691" name="Perfect Bug Understanding (PBU)"/>
            <p:cNvSpPr txBox="1"/>
            <p:nvPr/>
          </p:nvSpPr>
          <p:spPr>
            <a:xfrm>
              <a:off x="985350" y="4251305"/>
              <a:ext cx="618972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Perfect Bug Understanding (PBU)</a:t>
              </a:r>
            </a:p>
          </p:txBody>
        </p:sp>
        <p:sp>
          <p:nvSpPr>
            <p:cNvPr id="692" name="Callout"/>
            <p:cNvSpPr/>
            <p:nvPr/>
          </p:nvSpPr>
          <p:spPr>
            <a:xfrm rot="16200000">
              <a:off x="1975246" y="-1975386"/>
              <a:ext cx="4210051" cy="816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9" y="0"/>
                  </a:moveTo>
                  <a:cubicBezTo>
                    <a:pt x="2338" y="0"/>
                    <a:pt x="2077" y="134"/>
                    <a:pt x="2077" y="300"/>
                  </a:cubicBezTo>
                  <a:lnTo>
                    <a:pt x="2077" y="10494"/>
                  </a:lnTo>
                  <a:lnTo>
                    <a:pt x="0" y="11094"/>
                  </a:lnTo>
                  <a:lnTo>
                    <a:pt x="2077" y="11695"/>
                  </a:lnTo>
                  <a:lnTo>
                    <a:pt x="2077" y="21300"/>
                  </a:lnTo>
                  <a:cubicBezTo>
                    <a:pt x="2077" y="21466"/>
                    <a:pt x="2338" y="21600"/>
                    <a:pt x="2659" y="21600"/>
                  </a:cubicBezTo>
                  <a:lnTo>
                    <a:pt x="21018" y="21600"/>
                  </a:lnTo>
                  <a:cubicBezTo>
                    <a:pt x="21339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39" y="0"/>
                    <a:pt x="21018" y="0"/>
                  </a:cubicBezTo>
                  <a:lnTo>
                    <a:pt x="2659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3" name="Researchers assume that locating…"/>
            <p:cNvSpPr txBox="1"/>
            <p:nvPr/>
          </p:nvSpPr>
          <p:spPr>
            <a:xfrm>
              <a:off x="363717" y="515677"/>
              <a:ext cx="7432994" cy="3289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assume that locating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and examining a </a:t>
              </a:r>
              <a:r>
                <a:rPr b="1" i="1" u="sng"/>
                <a:t>single (first)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program statement, </a:t>
              </a:r>
              <a:r>
                <a:t>out of </a:t>
              </a:r>
              <a:r>
                <a:rPr b="1" i="1" u="sng"/>
                <a:t>several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faulty statements,</a:t>
              </a:r>
              <a:r>
                <a:t> is sufficient to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explain and fix the bug </a:t>
              </a:r>
            </a:p>
          </p:txBody>
        </p:sp>
      </p:grpSp>
      <p:grpSp>
        <p:nvGrpSpPr>
          <p:cNvPr id="699" name="Group"/>
          <p:cNvGrpSpPr/>
          <p:nvPr/>
        </p:nvGrpSpPr>
        <p:grpSpPr>
          <a:xfrm>
            <a:off x="14552445" y="1866215"/>
            <a:ext cx="8160147" cy="4916049"/>
            <a:chOff x="0" y="-60"/>
            <a:chExt cx="8160146" cy="4916048"/>
          </a:xfrm>
        </p:grpSpPr>
        <p:sp>
          <p:nvSpPr>
            <p:cNvPr id="695" name="Fix Location"/>
            <p:cNvSpPr txBox="1"/>
            <p:nvPr/>
          </p:nvSpPr>
          <p:spPr>
            <a:xfrm>
              <a:off x="2911927" y="4355539"/>
              <a:ext cx="233629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Fix Location</a:t>
              </a:r>
            </a:p>
          </p:txBody>
        </p:sp>
        <p:sp>
          <p:nvSpPr>
            <p:cNvPr id="696" name="XXXXXXX…"/>
            <p:cNvSpPr txBox="1"/>
            <p:nvPr/>
          </p:nvSpPr>
          <p:spPr>
            <a:xfrm>
              <a:off x="2885079" y="1377391"/>
              <a:ext cx="1417931" cy="15662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XXXXXXX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XXXXXXX</a:t>
              </a:r>
            </a:p>
          </p:txBody>
        </p:sp>
        <p:sp>
          <p:nvSpPr>
            <p:cNvPr id="697" name="Callout"/>
            <p:cNvSpPr/>
            <p:nvPr/>
          </p:nvSpPr>
          <p:spPr>
            <a:xfrm rot="16200000">
              <a:off x="1969293" y="-1969355"/>
              <a:ext cx="4221561" cy="8160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11" y="0"/>
                  </a:moveTo>
                  <a:cubicBezTo>
                    <a:pt x="2390" y="0"/>
                    <a:pt x="2130" y="134"/>
                    <a:pt x="2130" y="300"/>
                  </a:cubicBezTo>
                  <a:lnTo>
                    <a:pt x="2130" y="10178"/>
                  </a:lnTo>
                  <a:lnTo>
                    <a:pt x="0" y="10780"/>
                  </a:lnTo>
                  <a:lnTo>
                    <a:pt x="2130" y="11380"/>
                  </a:lnTo>
                  <a:lnTo>
                    <a:pt x="2130" y="21300"/>
                  </a:lnTo>
                  <a:cubicBezTo>
                    <a:pt x="2130" y="21466"/>
                    <a:pt x="2390" y="21600"/>
                    <a:pt x="2711" y="21600"/>
                  </a:cubicBezTo>
                  <a:lnTo>
                    <a:pt x="21019" y="21600"/>
                  </a:lnTo>
                  <a:cubicBezTo>
                    <a:pt x="21340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40" y="0"/>
                    <a:pt x="21019" y="0"/>
                  </a:cubicBezTo>
                  <a:lnTo>
                    <a:pt x="2711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8" name="In the absence of ground truth fault…"/>
            <p:cNvSpPr txBox="1"/>
            <p:nvPr/>
          </p:nvSpPr>
          <p:spPr>
            <a:xfrm>
              <a:off x="465890" y="788796"/>
              <a:ext cx="7228523" cy="2743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In the absence of ground truth fault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locations, i.e., </a:t>
              </a:r>
              <a:r>
                <a:rPr b="1" i="1" u="sng"/>
                <a:t>root cause</a:t>
              </a:r>
              <a:r>
                <a:t> location,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it is common to use </a:t>
              </a:r>
              <a:r>
                <a:rPr b="1" i="1" u="sng"/>
                <a:t>fix locations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as substitute fault locations </a:t>
              </a:r>
            </a:p>
          </p:txBody>
        </p:sp>
      </p:grpSp>
      <p:grpSp>
        <p:nvGrpSpPr>
          <p:cNvPr id="703" name="Group"/>
          <p:cNvGrpSpPr/>
          <p:nvPr/>
        </p:nvGrpSpPr>
        <p:grpSpPr>
          <a:xfrm>
            <a:off x="6539412" y="8981917"/>
            <a:ext cx="11724746" cy="4127788"/>
            <a:chOff x="0" y="-141"/>
            <a:chExt cx="11724744" cy="4127786"/>
          </a:xfrm>
        </p:grpSpPr>
        <p:sp>
          <p:nvSpPr>
            <p:cNvPr id="700" name="Single Fault Location"/>
            <p:cNvSpPr txBox="1"/>
            <p:nvPr/>
          </p:nvSpPr>
          <p:spPr>
            <a:xfrm>
              <a:off x="3665892" y="3567197"/>
              <a:ext cx="3937636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Single Fault Location</a:t>
              </a:r>
            </a:p>
          </p:txBody>
        </p:sp>
        <p:sp>
          <p:nvSpPr>
            <p:cNvPr id="701" name="Callout"/>
            <p:cNvSpPr/>
            <p:nvPr/>
          </p:nvSpPr>
          <p:spPr>
            <a:xfrm rot="16200000">
              <a:off x="4187626" y="-4187768"/>
              <a:ext cx="3289698" cy="1166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45" y="0"/>
                  </a:moveTo>
                  <a:cubicBezTo>
                    <a:pt x="3529" y="0"/>
                    <a:pt x="3192" y="95"/>
                    <a:pt x="3192" y="212"/>
                  </a:cubicBezTo>
                  <a:lnTo>
                    <a:pt x="3192" y="10182"/>
                  </a:lnTo>
                  <a:lnTo>
                    <a:pt x="0" y="10607"/>
                  </a:lnTo>
                  <a:lnTo>
                    <a:pt x="3192" y="11032"/>
                  </a:lnTo>
                  <a:lnTo>
                    <a:pt x="3192" y="21387"/>
                  </a:lnTo>
                  <a:cubicBezTo>
                    <a:pt x="3192" y="21504"/>
                    <a:pt x="3529" y="21600"/>
                    <a:pt x="3945" y="21600"/>
                  </a:cubicBezTo>
                  <a:lnTo>
                    <a:pt x="20844" y="21600"/>
                  </a:lnTo>
                  <a:cubicBezTo>
                    <a:pt x="21261" y="21600"/>
                    <a:pt x="21600" y="21504"/>
                    <a:pt x="21600" y="21387"/>
                  </a:cubicBezTo>
                  <a:lnTo>
                    <a:pt x="21600" y="212"/>
                  </a:lnTo>
                  <a:cubicBezTo>
                    <a:pt x="21600" y="95"/>
                    <a:pt x="21261" y="0"/>
                    <a:pt x="20844" y="0"/>
                  </a:cubicBezTo>
                  <a:lnTo>
                    <a:pt x="3945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2" name="Researchers often assume that the diagnoses for a faulty…"/>
            <p:cNvSpPr txBox="1"/>
            <p:nvPr/>
          </p:nvSpPr>
          <p:spPr>
            <a:xfrm>
              <a:off x="174793" y="246661"/>
              <a:ext cx="11549952" cy="2222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often assume that the diagnoses for a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program lies in </a:t>
              </a:r>
              <a:r>
                <a:rPr b="1" i="1" u="sng"/>
                <a:t>a single contiguous fault location</a:t>
              </a:r>
              <a:r>
                <a:t>, even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though in reality the bug diagnoses may lie in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multiple contiguous </a:t>
              </a:r>
              <a:r>
                <a:t>fault locations </a:t>
              </a:r>
            </a:p>
          </p:txBody>
        </p:sp>
      </p:grpSp>
      <p:pic>
        <p:nvPicPr>
          <p:cNvPr id="704" name="What are the effects of these assumptions on… What are the effects of these assumptions on debuggers’ effectiveness and developers in practice?" descr="What are the effects of these assumptions on… What are the effects of these assumptions on debuggers’ effectiveness and developers in practice?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8561" y="4861559"/>
            <a:ext cx="23306878" cy="2926081"/>
          </a:xfrm>
          <a:prstGeom prst="rect">
            <a:avLst/>
          </a:prstGeom>
          <a:effectLst>
            <a:outerShdw blurRad="381000" dist="12700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2" dur="indefinite" fill="hold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6" dur="indefinite" fill="hold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0" dur="indefinite" fill="hold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" grpId="1" animBg="1" advAuto="0"/>
      <p:bldP spid="694" grpId="2" animBg="1" advAuto="0"/>
      <p:bldP spid="699" grpId="3" animBg="1" advAuto="0"/>
      <p:bldP spid="703" grpId="4" animBg="1" advAuto="0"/>
      <p:bldP spid="704" grpId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156" y="13081638"/>
            <a:ext cx="355423" cy="538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129" y="6537401"/>
            <a:ext cx="3115749" cy="311574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oftware Practice"/>
          <p:cNvSpPr txBox="1"/>
          <p:nvPr/>
        </p:nvSpPr>
        <p:spPr>
          <a:xfrm>
            <a:off x="15724075" y="9874655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>
            <a:lvl1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Software Practice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440" y="5933441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esearch…"/>
          <p:cNvSpPr txBox="1"/>
          <p:nvPr/>
        </p:nvSpPr>
        <p:spPr>
          <a:xfrm>
            <a:off x="6077660" y="9874655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sp>
        <p:nvSpPr>
          <p:cNvPr id="257" name="Connection Line"/>
          <p:cNvSpPr/>
          <p:nvPr/>
        </p:nvSpPr>
        <p:spPr>
          <a:xfrm>
            <a:off x="8939974" y="4591423"/>
            <a:ext cx="6599130" cy="1979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4" extrusionOk="0">
                <a:moveTo>
                  <a:pt x="0" y="15157"/>
                </a:moveTo>
                <a:cubicBezTo>
                  <a:pt x="7436" y="-5396"/>
                  <a:pt x="14636" y="-5047"/>
                  <a:pt x="21600" y="16204"/>
                </a:cubicBezTo>
              </a:path>
            </a:pathLst>
          </a:custGeom>
          <a:ln w="762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50" name="Are research lab settings representative of software practice ?"/>
          <p:cNvSpPr txBox="1"/>
          <p:nvPr/>
        </p:nvSpPr>
        <p:spPr>
          <a:xfrm>
            <a:off x="10048902" y="2710944"/>
            <a:ext cx="4327627" cy="148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>
            <a:lvl1pPr defTabSz="1643062">
              <a:defRPr sz="3000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Are research lab settings representative of software practice ?</a:t>
            </a:r>
          </a:p>
        </p:txBody>
      </p:sp>
      <p:grpSp>
        <p:nvGrpSpPr>
          <p:cNvPr id="253" name="Group"/>
          <p:cNvGrpSpPr/>
          <p:nvPr/>
        </p:nvGrpSpPr>
        <p:grpSpPr>
          <a:xfrm>
            <a:off x="3823288" y="3242129"/>
            <a:ext cx="1710449" cy="2248098"/>
            <a:chOff x="0" y="0"/>
            <a:chExt cx="1710448" cy="2248097"/>
          </a:xfrm>
        </p:grpSpPr>
        <p:pic>
          <p:nvPicPr>
            <p:cNvPr id="25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710449" cy="1710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Automated Debugger"/>
            <p:cNvSpPr txBox="1"/>
            <p:nvPr/>
          </p:nvSpPr>
          <p:spPr>
            <a:xfrm>
              <a:off x="192414" y="1240567"/>
              <a:ext cx="1325620" cy="1007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Automated Debugger</a:t>
              </a:r>
            </a:p>
          </p:txBody>
        </p:sp>
      </p:grpSp>
      <p:pic>
        <p:nvPicPr>
          <p:cNvPr id="254" name="Screenshot 2023-04-12 at 18.18.57.png" descr="Screenshot 2023-04-12 at 18.18.5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288" y="6952203"/>
            <a:ext cx="1710449" cy="1653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Screenshot 2023-04-12 at 18.20.42.png" descr="Screenshot 2023-04-12 at 18.20.4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094" y="6953794"/>
            <a:ext cx="1516618" cy="1653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8953" y="8293393"/>
            <a:ext cx="4292925" cy="4292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09674 0.239493" pathEditMode="relative">
                                      <p:cBhvr>
                                        <p:cTn id="1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674 0.239493 C 0.109264 0.239976 0.108944 0.238323 0.109434 0.238253 C 0.109689 0.238217 0.109785 0.238780 0.109782 0.239325 C 0.109714 0.252721 0.119316 0.256434 0.128368 0.253608 C 0.236936 0.219708 0.347525 0.211102 0.457341 0.228051" pathEditMode="relative">
                                      <p:cBhvr>
                                        <p:cTn id="1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22" dur="indefinite" fill="hold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5" animBg="1" advAuto="0"/>
      <p:bldP spid="247" grpId="1" animBg="1" advAuto="0"/>
      <p:bldP spid="257" grpId="8" animBg="1" advAuto="0"/>
      <p:bldP spid="250" grpId="7" animBg="1" advAuto="0"/>
      <p:bldP spid="254" grpId="3" animBg="1" advAuto="0"/>
      <p:bldP spid="255" grpId="6" animBg="1" advAuto="0"/>
      <p:bldP spid="256" grpId="9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Research Ques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Research Questions</a:t>
            </a:r>
          </a:p>
        </p:txBody>
      </p:sp>
      <p:sp>
        <p:nvSpPr>
          <p:cNvPr id="7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grpSp>
        <p:nvGrpSpPr>
          <p:cNvPr id="710" name="Group"/>
          <p:cNvGrpSpPr/>
          <p:nvPr/>
        </p:nvGrpSpPr>
        <p:grpSpPr>
          <a:xfrm>
            <a:off x="1684421" y="4922837"/>
            <a:ext cx="3593978" cy="3870326"/>
            <a:chOff x="0" y="0"/>
            <a:chExt cx="3593977" cy="3870324"/>
          </a:xfrm>
        </p:grpSpPr>
        <p:pic>
          <p:nvPicPr>
            <p:cNvPr id="70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9" name="RQ1: Prevalence of Assumptions"/>
            <p:cNvSpPr txBox="1"/>
            <p:nvPr/>
          </p:nvSpPr>
          <p:spPr>
            <a:xfrm>
              <a:off x="0" y="2739924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RQ1</a:t>
              </a:r>
              <a:r>
                <a:t>: </a:t>
              </a:r>
              <a:r>
                <a:rPr b="1"/>
                <a:t>Prevalence </a:t>
              </a:r>
              <a:r>
                <a:t>of Assumptions</a:t>
              </a:r>
            </a:p>
          </p:txBody>
        </p:sp>
      </p:grpSp>
      <p:grpSp>
        <p:nvGrpSpPr>
          <p:cNvPr id="713" name="Group"/>
          <p:cNvGrpSpPr/>
          <p:nvPr/>
        </p:nvGrpSpPr>
        <p:grpSpPr>
          <a:xfrm>
            <a:off x="7491481" y="5016105"/>
            <a:ext cx="3593979" cy="3777058"/>
            <a:chOff x="0" y="0"/>
            <a:chExt cx="3593977" cy="3777056"/>
          </a:xfrm>
        </p:grpSpPr>
        <p:pic>
          <p:nvPicPr>
            <p:cNvPr id="71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2" name="RQ2: Impact on AFL Effectiveness"/>
            <p:cNvSpPr txBox="1"/>
            <p:nvPr/>
          </p:nvSpPr>
          <p:spPr>
            <a:xfrm>
              <a:off x="0" y="2646656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RQ2</a:t>
              </a:r>
              <a:r>
                <a:t>: Impact on </a:t>
              </a:r>
              <a:r>
                <a:rPr b="1"/>
                <a:t>AFL</a:t>
              </a:r>
              <a:r>
                <a:t> </a:t>
              </a:r>
              <a:r>
                <a:rPr b="1"/>
                <a:t>Effectiveness</a:t>
              </a:r>
            </a:p>
          </p:txBody>
        </p:sp>
      </p:grpSp>
      <p:grpSp>
        <p:nvGrpSpPr>
          <p:cNvPr id="716" name="Group"/>
          <p:cNvGrpSpPr/>
          <p:nvPr/>
        </p:nvGrpSpPr>
        <p:grpSpPr>
          <a:xfrm>
            <a:off x="13165739" y="5016105"/>
            <a:ext cx="3859584" cy="3777058"/>
            <a:chOff x="0" y="0"/>
            <a:chExt cx="3859583" cy="3777056"/>
          </a:xfrm>
        </p:grpSpPr>
        <p:pic>
          <p:nvPicPr>
            <p:cNvPr id="71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790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5" name="RQ3: Proxy Effect on APR Effectiveness"/>
            <p:cNvSpPr txBox="1"/>
            <p:nvPr/>
          </p:nvSpPr>
          <p:spPr>
            <a:xfrm>
              <a:off x="0" y="2646656"/>
              <a:ext cx="3859584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RQ3</a:t>
              </a:r>
              <a:r>
                <a:t>: Proxy Effect on </a:t>
              </a:r>
              <a:r>
                <a:rPr b="1"/>
                <a:t>APR</a:t>
              </a:r>
              <a:r>
                <a:t> </a:t>
              </a:r>
              <a:r>
                <a:rPr b="1"/>
                <a:t>Effectiveness</a:t>
              </a:r>
            </a:p>
          </p:txBody>
        </p:sp>
      </p:grpSp>
      <p:grpSp>
        <p:nvGrpSpPr>
          <p:cNvPr id="719" name="Group"/>
          <p:cNvGrpSpPr/>
          <p:nvPr/>
        </p:nvGrpSpPr>
        <p:grpSpPr>
          <a:xfrm>
            <a:off x="19105601" y="4922837"/>
            <a:ext cx="3593979" cy="3870326"/>
            <a:chOff x="0" y="0"/>
            <a:chExt cx="3593977" cy="3870324"/>
          </a:xfrm>
        </p:grpSpPr>
        <p:pic>
          <p:nvPicPr>
            <p:cNvPr id="71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989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8" name="RQ4: Developers’…"/>
            <p:cNvSpPr txBox="1"/>
            <p:nvPr/>
          </p:nvSpPr>
          <p:spPr>
            <a:xfrm>
              <a:off x="0" y="2739924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RQ4</a:t>
              </a:r>
              <a:r>
                <a:t>: </a:t>
              </a:r>
              <a:r>
                <a:rPr b="1"/>
                <a:t>Developers</a:t>
              </a:r>
              <a:r>
                <a:t>’ </a:t>
              </a:r>
            </a:p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Productivity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1" animBg="1" advAuto="0"/>
      <p:bldP spid="713" grpId="2" animBg="1" advAuto="0"/>
      <p:bldP spid="716" grpId="3" animBg="1" advAuto="0"/>
      <p:bldP spid="719" grpId="4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212 publications (from 2017 to June 2022)…"/>
          <p:cNvSpPr txBox="1">
            <a:spLocks noGrp="1"/>
          </p:cNvSpPr>
          <p:nvPr>
            <p:ph type="body" sz="quarter" idx="1"/>
          </p:nvPr>
        </p:nvSpPr>
        <p:spPr>
          <a:xfrm>
            <a:off x="7605861" y="9462779"/>
            <a:ext cx="15398055" cy="2540001"/>
          </a:xfrm>
          <a:prstGeom prst="rect">
            <a:avLst/>
          </a:prstGeom>
        </p:spPr>
        <p:txBody>
          <a:bodyPr/>
          <a:lstStyle/>
          <a:p>
            <a:r>
              <a:rPr b="1"/>
              <a:t>212 publications</a:t>
            </a:r>
            <a:r>
              <a:t> (from 2017 to June 2022)</a:t>
            </a:r>
          </a:p>
          <a:p>
            <a:r>
              <a:rPr b="1"/>
              <a:t>13 keywords </a:t>
            </a:r>
            <a:r>
              <a:t>(IEEE Standard Glossary of SE Terminology)</a:t>
            </a:r>
          </a:p>
          <a:p>
            <a:pPr marL="1506459" lvl="3" indent="-523848">
              <a:buChar char="▪"/>
            </a:pPr>
            <a:r>
              <a:t>E.g., “debug”, “fix”, “repair”, “fault”, etc.</a:t>
            </a:r>
          </a:p>
        </p:txBody>
      </p:sp>
      <p:sp>
        <p:nvSpPr>
          <p:cNvPr id="722" name="Prevalence Setup (Literature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Prevalence Setup (Literature)</a:t>
            </a:r>
          </a:p>
        </p:txBody>
      </p:sp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grpSp>
        <p:nvGrpSpPr>
          <p:cNvPr id="730" name="Group"/>
          <p:cNvGrpSpPr/>
          <p:nvPr/>
        </p:nvGrpSpPr>
        <p:grpSpPr>
          <a:xfrm>
            <a:off x="1481561" y="1681291"/>
            <a:ext cx="4654336" cy="10353417"/>
            <a:chOff x="0" y="0"/>
            <a:chExt cx="4654334" cy="10353416"/>
          </a:xfrm>
        </p:grpSpPr>
        <p:pic>
          <p:nvPicPr>
            <p:cNvPr id="72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16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5" name="RQ1: Prevalence of Assumptions"/>
            <p:cNvSpPr txBox="1"/>
            <p:nvPr/>
          </p:nvSpPr>
          <p:spPr>
            <a:xfrm>
              <a:off x="530178" y="2693290"/>
              <a:ext cx="3593979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RQ1</a:t>
              </a:r>
              <a:r>
                <a:t>: </a:t>
              </a:r>
              <a:r>
                <a:rPr b="1"/>
                <a:t>Prevalence </a:t>
              </a:r>
              <a:r>
                <a:t>of Assumptions</a:t>
              </a:r>
            </a:p>
          </p:txBody>
        </p:sp>
        <p:sp>
          <p:nvSpPr>
            <p:cNvPr id="726" name="Arrow"/>
            <p:cNvSpPr/>
            <p:nvPr/>
          </p:nvSpPr>
          <p:spPr>
            <a:xfrm rot="5400000">
              <a:off x="1409670" y="4941847"/>
              <a:ext cx="1834995" cy="538481"/>
            </a:xfrm>
            <a:prstGeom prst="rightArrow">
              <a:avLst>
                <a:gd name="adj1" fmla="val 32000"/>
                <a:gd name="adj2" fmla="val 150943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2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328" y="6598484"/>
              <a:ext cx="2540001" cy="2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8" name="Image" descr="Image"/>
            <p:cNvPicPr>
              <a:picLocks noChangeAspect="1"/>
            </p:cNvPicPr>
            <p:nvPr/>
          </p:nvPicPr>
          <p:blipFill>
            <a:blip r:embed="rId4">
              <a:alphaModFix amt="30000"/>
            </a:blip>
            <a:stretch>
              <a:fillRect/>
            </a:stretch>
          </p:blipFill>
          <p:spPr>
            <a:xfrm>
              <a:off x="1940005" y="6598484"/>
              <a:ext cx="2540001" cy="2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9" name="Survey Analysis…"/>
            <p:cNvSpPr txBox="1"/>
            <p:nvPr/>
          </p:nvSpPr>
          <p:spPr>
            <a:xfrm>
              <a:off x="0" y="9223016"/>
              <a:ext cx="4654335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Survey Analysis</a:t>
              </a:r>
            </a:p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(212 Papers)</a:t>
              </a:r>
            </a:p>
          </p:txBody>
        </p:sp>
      </p:grpSp>
      <p:graphicFrame>
        <p:nvGraphicFramePr>
          <p:cNvPr id="731" name="2D Bar Chart"/>
          <p:cNvGraphicFramePr/>
          <p:nvPr/>
        </p:nvGraphicFramePr>
        <p:xfrm>
          <a:off x="7165109" y="1243195"/>
          <a:ext cx="13380848" cy="7601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" grpId="2" animBg="1" advAuto="0"/>
      <p:bldP spid="731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Experimental Assumptions in the Litera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Assumptions in the Literature</a:t>
            </a:r>
          </a:p>
        </p:txBody>
      </p:sp>
      <p:sp>
        <p:nvSpPr>
          <p:cNvPr id="7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737" name="Group"/>
          <p:cNvGrpSpPr/>
          <p:nvPr/>
        </p:nvGrpSpPr>
        <p:grpSpPr>
          <a:xfrm>
            <a:off x="316051" y="2451246"/>
            <a:ext cx="23751898" cy="3685395"/>
            <a:chOff x="0" y="0"/>
            <a:chExt cx="23751897" cy="3685393"/>
          </a:xfrm>
        </p:grpSpPr>
        <p:pic>
          <p:nvPicPr>
            <p:cNvPr id="735" name="Screenshot 2023-05-16 at 18.24.59.png" descr="Screenshot 2023-05-16 at 18.24.5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651" y="700991"/>
              <a:ext cx="23579247" cy="2984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Screenshot 2023-05-16 at 18.26.51.png" descr="Screenshot 2023-05-16 at 18.26.5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529918" cy="690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38" name="Screenshot 2023-05-16 at 18.28.31.png" descr="Screenshot 2023-05-16 at 18.28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285" y="7199907"/>
            <a:ext cx="11175741" cy="4309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Screenshot 2023-05-16 at 18.28.10.png" descr="Screenshot 2023-05-16 at 18.28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934" y="7199907"/>
            <a:ext cx="11152061" cy="4309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352 bugs with different types of bugs and varying complexity…"/>
          <p:cNvSpPr txBox="1">
            <a:spLocks noGrp="1"/>
          </p:cNvSpPr>
          <p:nvPr>
            <p:ph type="body" sz="quarter" idx="1"/>
          </p:nvPr>
        </p:nvSpPr>
        <p:spPr>
          <a:xfrm>
            <a:off x="6842298" y="8491584"/>
            <a:ext cx="16505146" cy="2540001"/>
          </a:xfrm>
          <a:prstGeom prst="rect">
            <a:avLst/>
          </a:prstGeom>
        </p:spPr>
        <p:txBody>
          <a:bodyPr/>
          <a:lstStyle/>
          <a:p>
            <a:r>
              <a:rPr b="1"/>
              <a:t>352 bugs</a:t>
            </a:r>
            <a:r>
              <a:t> with different types of bugs and varying complexity</a:t>
            </a:r>
          </a:p>
          <a:p>
            <a:r>
              <a:rPr b="1"/>
              <a:t>4 bug datasets</a:t>
            </a:r>
            <a:r>
              <a:t> (popular benchmarks):</a:t>
            </a:r>
          </a:p>
          <a:p>
            <a:pPr marL="1506459" lvl="3" indent="-523848">
              <a:buChar char="▪"/>
            </a:pPr>
            <a:r>
              <a:t>CoreBench, Siemens SIR, IntroClass &amp; Codeflaws</a:t>
            </a:r>
          </a:p>
        </p:txBody>
      </p:sp>
      <p:sp>
        <p:nvSpPr>
          <p:cNvPr id="742" name="Prevalence Setup (Bug Dataset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Prevalence Setup (Bug Datasets)</a:t>
            </a:r>
          </a:p>
        </p:txBody>
      </p:sp>
      <p:sp>
        <p:nvSpPr>
          <p:cNvPr id="7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7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28" y="1681291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RQ1: Prevalence of Assumptions"/>
          <p:cNvSpPr txBox="1"/>
          <p:nvPr/>
        </p:nvSpPr>
        <p:spPr>
          <a:xfrm>
            <a:off x="2011739" y="4374582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RQ1</a:t>
            </a:r>
            <a:r>
              <a:t>: </a:t>
            </a:r>
            <a:r>
              <a:rPr b="1"/>
              <a:t>Prevalence </a:t>
            </a:r>
            <a:r>
              <a:t>of Assumptions</a:t>
            </a:r>
          </a:p>
        </p:txBody>
      </p:sp>
      <p:sp>
        <p:nvSpPr>
          <p:cNvPr id="746" name="Arrow"/>
          <p:cNvSpPr/>
          <p:nvPr/>
        </p:nvSpPr>
        <p:spPr>
          <a:xfrm rot="5400000">
            <a:off x="2891232" y="6623139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47" name="Image" descr="Image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655890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567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Survey Analysis…"/>
          <p:cNvSpPr txBox="1"/>
          <p:nvPr/>
        </p:nvSpPr>
        <p:spPr>
          <a:xfrm>
            <a:off x="1481561" y="10904308"/>
            <a:ext cx="465433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Survey Analysis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(352 Bugs)</a:t>
            </a:r>
          </a:p>
        </p:txBody>
      </p:sp>
      <p:pic>
        <p:nvPicPr>
          <p:cNvPr id="750" name="Screenshot 2023-04-20 at 10.28.08.png" descr="Screenshot 2023-04-20 at 10.28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347" y="2047313"/>
            <a:ext cx="16405048" cy="5784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" grpId="2" animBg="1" advAuto="0"/>
      <p:bldP spid="750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Closeness to Developers’ Perfect Diagno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Closeness to Developers’ Perfect Diagnosis</a:t>
            </a:r>
          </a:p>
        </p:txBody>
      </p:sp>
      <p:sp>
        <p:nvSpPr>
          <p:cNvPr id="7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754" name="Diagnoses provided without the assumptions are the closest to developer’s own perfect diagnosis"/>
          <p:cNvSpPr txBox="1">
            <a:spLocks noGrp="1"/>
          </p:cNvSpPr>
          <p:nvPr>
            <p:ph type="body" sz="quarter" idx="1"/>
          </p:nvPr>
        </p:nvSpPr>
        <p:spPr>
          <a:xfrm>
            <a:off x="6295524" y="9259299"/>
            <a:ext cx="16239401" cy="1484897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rPr b="1" i="1"/>
              <a:t>Diagnoses</a:t>
            </a:r>
            <a:r>
              <a:t> provided </a:t>
            </a:r>
            <a:r>
              <a:rPr b="1" i="1"/>
              <a:t>without the assumptions</a:t>
            </a:r>
            <a:r>
              <a:t> are the </a:t>
            </a:r>
            <a:r>
              <a:rPr b="1"/>
              <a:t>closest to developer’s own</a:t>
            </a:r>
            <a:r>
              <a:t> perfect diagnosis</a:t>
            </a:r>
          </a:p>
        </p:txBody>
      </p:sp>
      <p:grpSp>
        <p:nvGrpSpPr>
          <p:cNvPr id="757" name="Group"/>
          <p:cNvGrpSpPr/>
          <p:nvPr/>
        </p:nvGrpSpPr>
        <p:grpSpPr>
          <a:xfrm>
            <a:off x="2129284" y="4980533"/>
            <a:ext cx="3593979" cy="3754934"/>
            <a:chOff x="0" y="0"/>
            <a:chExt cx="3593977" cy="3754932"/>
          </a:xfrm>
        </p:grpSpPr>
        <p:pic>
          <p:nvPicPr>
            <p:cNvPr id="75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6" name="Usefulness and Closeness"/>
            <p:cNvSpPr txBox="1"/>
            <p:nvPr/>
          </p:nvSpPr>
          <p:spPr>
            <a:xfrm>
              <a:off x="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Usefulness and Closeness</a:t>
              </a:r>
            </a:p>
          </p:txBody>
        </p:sp>
      </p:grpSp>
      <p:grpSp>
        <p:nvGrpSpPr>
          <p:cNvPr id="760" name="Group"/>
          <p:cNvGrpSpPr/>
          <p:nvPr/>
        </p:nvGrpSpPr>
        <p:grpSpPr>
          <a:xfrm>
            <a:off x="5630400" y="2772086"/>
            <a:ext cx="17569648" cy="5103108"/>
            <a:chOff x="0" y="0"/>
            <a:chExt cx="17569646" cy="5103106"/>
          </a:xfrm>
        </p:grpSpPr>
        <p:pic>
          <p:nvPicPr>
            <p:cNvPr id="758" name="Screenshot 2023-04-23 at 17.19.59.png" descr="Screenshot 2023-04-23 at 17.19.5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4017" y="38100"/>
              <a:ext cx="12935630" cy="5065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9" name="Screenshot 2023-04-26 at 11.49.34.png" descr="Screenshot 2023-04-26 at 11.49.3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743812" cy="5065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61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734851" y="4602746"/>
            <a:ext cx="2997627" cy="720001"/>
          </a:xfrm>
          <a:prstGeom prst="rect">
            <a:avLst/>
          </a:prstGeom>
        </p:spPr>
      </p:pic>
      <p:pic>
        <p:nvPicPr>
          <p:cNvPr id="763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749186" y="7193293"/>
            <a:ext cx="2968954" cy="720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" grpId="2" animBg="1" advAuto="0"/>
      <p:bldP spid="761" grpId="1" animBg="1" advAuto="0"/>
      <p:bldP spid="763" grpId="3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roup"/>
          <p:cNvGrpSpPr/>
          <p:nvPr/>
        </p:nvGrpSpPr>
        <p:grpSpPr>
          <a:xfrm>
            <a:off x="6087113" y="7453778"/>
            <a:ext cx="4396892" cy="5446439"/>
            <a:chOff x="0" y="0"/>
            <a:chExt cx="4396890" cy="5446437"/>
          </a:xfrm>
        </p:grpSpPr>
        <p:pic>
          <p:nvPicPr>
            <p:cNvPr id="766" name="Image" descr="Image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52778" y="0"/>
              <a:ext cx="3691497" cy="3691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7" name="Research…"/>
            <p:cNvSpPr txBox="1"/>
            <p:nvPr/>
          </p:nvSpPr>
          <p:spPr>
            <a:xfrm>
              <a:off x="0" y="3817616"/>
              <a:ext cx="4396891" cy="1628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Research </a:t>
              </a:r>
            </a:p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Laboratory </a:t>
              </a:r>
              <a:r>
                <a:rPr i="1" u="sng"/>
                <a:t>without</a:t>
              </a:r>
              <a:r>
                <a:t> Assumptions</a:t>
              </a:r>
            </a:p>
          </p:txBody>
        </p:sp>
      </p:grpSp>
      <p:pic>
        <p:nvPicPr>
          <p:cNvPr id="769" name="Screenshot 2023-04-21 at 16.58.15.png" descr="Screenshot 2023-04-21 at 16.58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9452" y="6746824"/>
            <a:ext cx="725341" cy="1130401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Controlled Experimentation (Split Testin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Controlled Experimentation (Split Testing)</a:t>
            </a:r>
          </a:p>
        </p:txBody>
      </p:sp>
      <p:sp>
        <p:nvSpPr>
          <p:cNvPr id="7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grpSp>
        <p:nvGrpSpPr>
          <p:cNvPr id="774" name="Group"/>
          <p:cNvGrpSpPr/>
          <p:nvPr/>
        </p:nvGrpSpPr>
        <p:grpSpPr>
          <a:xfrm>
            <a:off x="6399556" y="1803784"/>
            <a:ext cx="3772006" cy="5408521"/>
            <a:chOff x="0" y="0"/>
            <a:chExt cx="3772004" cy="5408519"/>
          </a:xfrm>
        </p:grpSpPr>
        <p:pic>
          <p:nvPicPr>
            <p:cNvPr id="772" name="Image" descr="Image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0334" y="0"/>
              <a:ext cx="3691497" cy="3691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3" name="Research…"/>
            <p:cNvSpPr txBox="1"/>
            <p:nvPr/>
          </p:nvSpPr>
          <p:spPr>
            <a:xfrm>
              <a:off x="0" y="3694019"/>
              <a:ext cx="3772005" cy="171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166574">
                <a:defRPr sz="35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Research </a:t>
              </a:r>
            </a:p>
            <a:p>
              <a:pPr defTabSz="1166574">
                <a:defRPr sz="35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Laboratory </a:t>
              </a:r>
              <a:r>
                <a:rPr i="1" u="sng"/>
                <a:t>with</a:t>
              </a:r>
              <a:r>
                <a:t> Assumptions</a:t>
              </a:r>
            </a:p>
          </p:txBody>
        </p:sp>
      </p:grpSp>
      <p:pic>
        <p:nvPicPr>
          <p:cNvPr id="775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556686" y="6918325"/>
            <a:ext cx="11057715" cy="203201"/>
          </a:xfrm>
          <a:prstGeom prst="rect">
            <a:avLst/>
          </a:prstGeom>
        </p:spPr>
      </p:pic>
      <p:sp>
        <p:nvSpPr>
          <p:cNvPr id="777" name="Line"/>
          <p:cNvSpPr/>
          <p:nvPr/>
        </p:nvSpPr>
        <p:spPr>
          <a:xfrm>
            <a:off x="5354636" y="7312025"/>
            <a:ext cx="18475147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780" name="Group"/>
          <p:cNvGrpSpPr/>
          <p:nvPr/>
        </p:nvGrpSpPr>
        <p:grpSpPr>
          <a:xfrm>
            <a:off x="11497346" y="2106353"/>
            <a:ext cx="6189728" cy="3656467"/>
            <a:chOff x="0" y="0"/>
            <a:chExt cx="6189726" cy="3656466"/>
          </a:xfrm>
        </p:grpSpPr>
        <p:sp>
          <p:nvSpPr>
            <p:cNvPr id="778" name="Perfect Bug Understanding (PBU)"/>
            <p:cNvSpPr txBox="1"/>
            <p:nvPr/>
          </p:nvSpPr>
          <p:spPr>
            <a:xfrm>
              <a:off x="-1" y="-1"/>
              <a:ext cx="618972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Perfect Bug Understanding (PBU)</a:t>
              </a:r>
            </a:p>
          </p:txBody>
        </p:sp>
        <p:sp>
          <p:nvSpPr>
            <p:cNvPr id="779" name="Diagnosis with PBU:…"/>
            <p:cNvSpPr txBox="1"/>
            <p:nvPr/>
          </p:nvSpPr>
          <p:spPr>
            <a:xfrm>
              <a:off x="172592" y="1527133"/>
              <a:ext cx="5844541" cy="2129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000" b="1">
                  <a:solidFill>
                    <a:srgbClr val="000000"/>
                  </a:solidFill>
                </a:defRPr>
              </a:pPr>
              <a:r>
                <a:t>Diagnosis with PBU: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The fault localization points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to </a:t>
              </a:r>
              <a:r>
                <a:rPr b="1"/>
                <a:t>line 3</a:t>
              </a:r>
              <a:r>
                <a:t> as the faulty location,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since the “if” statement is wrong. </a:t>
              </a:r>
              <a:endParaRPr sz="1200"/>
            </a:p>
          </p:txBody>
        </p:sp>
      </p:grpSp>
      <p:grpSp>
        <p:nvGrpSpPr>
          <p:cNvPr id="783" name="Group"/>
          <p:cNvGrpSpPr/>
          <p:nvPr/>
        </p:nvGrpSpPr>
        <p:grpSpPr>
          <a:xfrm>
            <a:off x="11186831" y="8006179"/>
            <a:ext cx="6810758" cy="3966814"/>
            <a:chOff x="0" y="0"/>
            <a:chExt cx="6810756" cy="3966812"/>
          </a:xfrm>
        </p:grpSpPr>
        <p:sp>
          <p:nvSpPr>
            <p:cNvPr id="781" name="No Perfect Bug Understanding (PBU)"/>
            <p:cNvSpPr txBox="1"/>
            <p:nvPr/>
          </p:nvSpPr>
          <p:spPr>
            <a:xfrm>
              <a:off x="0" y="-1"/>
              <a:ext cx="681075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No Perfect Bug Understanding (PBU)</a:t>
              </a:r>
            </a:p>
          </p:txBody>
        </p:sp>
        <p:sp>
          <p:nvSpPr>
            <p:cNvPr id="782" name="Diagnosis without PBU:…"/>
            <p:cNvSpPr txBox="1"/>
            <p:nvPr/>
          </p:nvSpPr>
          <p:spPr>
            <a:xfrm>
              <a:off x="736854" y="1380279"/>
              <a:ext cx="5337049" cy="2586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000" b="1">
                  <a:solidFill>
                    <a:srgbClr val="000000"/>
                  </a:solidFill>
                </a:defRPr>
              </a:pPr>
              <a:r>
                <a:t>Diagnosis without PBU: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rPr b="1"/>
                <a:t>Lines 3, 4 and 5</a:t>
              </a:r>
              <a:r>
                <a:t> are chosen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as faulty lines by the AFL tool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since the “if” statement needs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to be deleted to fix the bug. </a:t>
              </a:r>
              <a:endParaRPr sz="1200"/>
            </a:p>
          </p:txBody>
        </p:sp>
      </p:grpSp>
      <p:grpSp>
        <p:nvGrpSpPr>
          <p:cNvPr id="786" name="Group"/>
          <p:cNvGrpSpPr/>
          <p:nvPr/>
        </p:nvGrpSpPr>
        <p:grpSpPr>
          <a:xfrm>
            <a:off x="1173984" y="5733951"/>
            <a:ext cx="1710449" cy="2248098"/>
            <a:chOff x="0" y="0"/>
            <a:chExt cx="1710448" cy="2248097"/>
          </a:xfrm>
        </p:grpSpPr>
        <p:pic>
          <p:nvPicPr>
            <p:cNvPr id="784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10449" cy="1710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5" name="Automated Debugger"/>
            <p:cNvSpPr txBox="1"/>
            <p:nvPr/>
          </p:nvSpPr>
          <p:spPr>
            <a:xfrm>
              <a:off x="192414" y="1240567"/>
              <a:ext cx="1325620" cy="1007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Automated Debugger</a:t>
              </a:r>
            </a:p>
          </p:txBody>
        </p:sp>
      </p:grpSp>
      <p:grpSp>
        <p:nvGrpSpPr>
          <p:cNvPr id="789" name="Group"/>
          <p:cNvGrpSpPr/>
          <p:nvPr/>
        </p:nvGrpSpPr>
        <p:grpSpPr>
          <a:xfrm>
            <a:off x="19053193" y="2379451"/>
            <a:ext cx="2817857" cy="4495948"/>
            <a:chOff x="0" y="0"/>
            <a:chExt cx="2817855" cy="4495947"/>
          </a:xfrm>
        </p:grpSpPr>
        <p:pic>
          <p:nvPicPr>
            <p:cNvPr id="787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92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8" name="Measured…"/>
            <p:cNvSpPr txBox="1"/>
            <p:nvPr/>
          </p:nvSpPr>
          <p:spPr>
            <a:xfrm>
              <a:off x="0" y="3365547"/>
              <a:ext cx="2817856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Measured</a:t>
              </a:r>
            </a:p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Effectiveness</a:t>
              </a:r>
            </a:p>
          </p:txBody>
        </p:sp>
      </p:grpSp>
      <p:grpSp>
        <p:nvGrpSpPr>
          <p:cNvPr id="792" name="Group"/>
          <p:cNvGrpSpPr/>
          <p:nvPr/>
        </p:nvGrpSpPr>
        <p:grpSpPr>
          <a:xfrm>
            <a:off x="19053193" y="8128175"/>
            <a:ext cx="2817857" cy="4355541"/>
            <a:chOff x="0" y="0"/>
            <a:chExt cx="2817855" cy="4355540"/>
          </a:xfrm>
        </p:grpSpPr>
        <p:pic>
          <p:nvPicPr>
            <p:cNvPr id="790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927" y="0"/>
              <a:ext cx="2540001" cy="254000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91" name="Measured…"/>
            <p:cNvSpPr txBox="1"/>
            <p:nvPr/>
          </p:nvSpPr>
          <p:spPr>
            <a:xfrm>
              <a:off x="0" y="3225140"/>
              <a:ext cx="2817856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Measured</a:t>
              </a:r>
            </a:p>
            <a:p>
              <a: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Effectiveness</a:t>
              </a:r>
            </a:p>
          </p:txBody>
        </p:sp>
      </p:grpSp>
      <p:grpSp>
        <p:nvGrpSpPr>
          <p:cNvPr id="795" name="Group"/>
          <p:cNvGrpSpPr/>
          <p:nvPr/>
        </p:nvGrpSpPr>
        <p:grpSpPr>
          <a:xfrm>
            <a:off x="1173984" y="5733951"/>
            <a:ext cx="1710449" cy="2248098"/>
            <a:chOff x="0" y="0"/>
            <a:chExt cx="1710448" cy="2248097"/>
          </a:xfrm>
        </p:grpSpPr>
        <p:pic>
          <p:nvPicPr>
            <p:cNvPr id="79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10449" cy="1710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4" name="Automated Debugger"/>
            <p:cNvSpPr txBox="1"/>
            <p:nvPr/>
          </p:nvSpPr>
          <p:spPr>
            <a:xfrm>
              <a:off x="192414" y="1240567"/>
              <a:ext cx="1325620" cy="1007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  <a:p>
              <a:pPr defTabSz="739378">
                <a:defRPr sz="18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Automated Debugger</a:t>
              </a:r>
            </a:p>
          </p:txBody>
        </p:sp>
      </p:grpSp>
      <p:grpSp>
        <p:nvGrpSpPr>
          <p:cNvPr id="798" name="Group"/>
          <p:cNvGrpSpPr/>
          <p:nvPr/>
        </p:nvGrpSpPr>
        <p:grpSpPr>
          <a:xfrm>
            <a:off x="6727685" y="7840301"/>
            <a:ext cx="3115749" cy="4643415"/>
            <a:chOff x="0" y="0"/>
            <a:chExt cx="3115747" cy="4643414"/>
          </a:xfrm>
        </p:grpSpPr>
        <p:pic>
          <p:nvPicPr>
            <p:cNvPr id="79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115748" cy="3115748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97" name="Software Practice"/>
            <p:cNvSpPr txBox="1"/>
            <p:nvPr/>
          </p:nvSpPr>
          <p:spPr>
            <a:xfrm>
              <a:off x="148945" y="3513014"/>
              <a:ext cx="2817857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100851">
                <a:defRPr sz="335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Software Practice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6576 -0.200711" pathEditMode="relative">
                                      <p:cBhvr>
                                        <p:cTn id="13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7" dur="indefinite" fill="hold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576 -0.200711 C 0.298992 -0.191165 0.341578 -0.184198 0.384260 -0.179789 C 0.402934 -0.177860 0.421624 -0.176434 0.440328 -0.175973 C 0.464530 -0.175377 0.488733 -0.176410 0.512929 -0.177432 C 0.551638 -0.179066 0.589993 -0.180322 0.627976 -0.184021 C 0.670632 -0.188175 0.713312 -0.195394 0.755943 -0.205711" pathEditMode="relative">
                                      <p:cBhvr>
                                        <p:cTn id="24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indefinite" fill="hold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5943 -0.205711 L 0.198905 0.146887" pathEditMode="relative">
                                      <p:cBhvr>
                                        <p:cTn id="45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49" dur="indefinite" fill="hold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57" dur="indefinite" fill="hold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8905 0.146887 L 0.758630 0.184682" pathEditMode="relative">
                                      <p:cBhvr>
                                        <p:cTn id="60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" grpId="11" animBg="1" advAuto="0"/>
      <p:bldP spid="768" grpId="14" animBg="1" advAuto="0"/>
      <p:bldP spid="769" grpId="19" animBg="1" advAuto="0"/>
      <p:bldP spid="774" grpId="1" animBg="1" advAuto="0"/>
      <p:bldP spid="774" grpId="4" animBg="1" advAuto="0"/>
      <p:bldP spid="780" grpId="2" animBg="1" advAuto="0"/>
      <p:bldP spid="780" grpId="7" animBg="1" advAuto="0"/>
      <p:bldP spid="783" grpId="12" animBg="1" advAuto="0"/>
      <p:bldP spid="783" grpId="16" animBg="1" advAuto="0"/>
      <p:bldP spid="786" grpId="18" animBg="1" advAuto="0"/>
      <p:bldP spid="789" grpId="5" animBg="1" advAuto="0"/>
      <p:bldP spid="792" grpId="15" animBg="1" advAuto="0"/>
      <p:bldP spid="798" grpId="8" animBg="1" advAuto="0"/>
      <p:bldP spid="798" grpId="1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User Study Questionnai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Study Questionnaire</a:t>
            </a:r>
          </a:p>
        </p:txBody>
      </p:sp>
      <p:sp>
        <p:nvSpPr>
          <p:cNvPr id="8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grpSp>
        <p:nvGrpSpPr>
          <p:cNvPr id="804" name="Group"/>
          <p:cNvGrpSpPr/>
          <p:nvPr/>
        </p:nvGrpSpPr>
        <p:grpSpPr>
          <a:xfrm>
            <a:off x="2092282" y="5142458"/>
            <a:ext cx="3593979" cy="3754934"/>
            <a:chOff x="0" y="0"/>
            <a:chExt cx="3593977" cy="3754932"/>
          </a:xfrm>
        </p:grpSpPr>
        <p:pic>
          <p:nvPicPr>
            <p:cNvPr id="802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3" name="Developers’ Preference"/>
            <p:cNvSpPr txBox="1"/>
            <p:nvPr/>
          </p:nvSpPr>
          <p:spPr>
            <a:xfrm>
              <a:off x="0" y="2624532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>
              <a:lvl1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Developers’ Preference</a:t>
              </a:r>
            </a:p>
          </p:txBody>
        </p:sp>
      </p:grpSp>
      <p:pic>
        <p:nvPicPr>
          <p:cNvPr id="805" name="Screenshot 2023-05-16 at 17.16.18.png" descr="Screenshot 2023-05-16 at 17.16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75" y="4600117"/>
            <a:ext cx="8970988" cy="2353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Screenshot 2023-05-16 at 17.16.36.png" descr="Screenshot 2023-05-16 at 17.16.3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75" y="6951806"/>
            <a:ext cx="8970989" cy="2487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Screenshot 2023-05-16 at 17.16.55.png" descr="Screenshot 2023-05-16 at 17.16.5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2477" y="3556442"/>
            <a:ext cx="8970988" cy="692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938875" y="7034393"/>
            <a:ext cx="8830082" cy="2322753"/>
          </a:xfrm>
          <a:prstGeom prst="rect">
            <a:avLst/>
          </a:prstGeom>
        </p:spPr>
      </p:pic>
      <p:pic>
        <p:nvPicPr>
          <p:cNvPr id="810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5162477" y="3739671"/>
            <a:ext cx="8830082" cy="2322754"/>
          </a:xfrm>
          <a:prstGeom prst="rect">
            <a:avLst/>
          </a:prstGeom>
        </p:spPr>
      </p:pic>
      <p:pic>
        <p:nvPicPr>
          <p:cNvPr id="812" name="Rounded Rectangle Rounded rectangle" descr="Rounded Rectangle Rounded 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5162477" y="6318303"/>
            <a:ext cx="8830082" cy="404134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" grpId="1" animBg="1" advAuto="0"/>
      <p:bldP spid="810" grpId="2" animBg="1" advAuto="0"/>
      <p:bldP spid="812" grpId="3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User Study Questionnai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Study Questionnaire</a:t>
            </a:r>
          </a:p>
        </p:txBody>
      </p:sp>
      <p:sp>
        <p:nvSpPr>
          <p:cNvPr id="8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grpSp>
        <p:nvGrpSpPr>
          <p:cNvPr id="819" name="Group"/>
          <p:cNvGrpSpPr/>
          <p:nvPr/>
        </p:nvGrpSpPr>
        <p:grpSpPr>
          <a:xfrm>
            <a:off x="1602295" y="4975102"/>
            <a:ext cx="3593979" cy="3765796"/>
            <a:chOff x="0" y="0"/>
            <a:chExt cx="3593977" cy="3765795"/>
          </a:xfrm>
        </p:grpSpPr>
        <p:sp>
          <p:nvSpPr>
            <p:cNvPr id="817" name="Severity and…"/>
            <p:cNvSpPr txBox="1"/>
            <p:nvPr/>
          </p:nvSpPr>
          <p:spPr>
            <a:xfrm>
              <a:off x="0" y="2635395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Severity and </a:t>
              </a:r>
            </a:p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Soundness</a:t>
              </a:r>
            </a:p>
          </p:txBody>
        </p:sp>
        <p:pic>
          <p:nvPicPr>
            <p:cNvPr id="818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8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20" name="Screenshot 2023-05-16 at 17.21.54.png" descr="Screenshot 2023-05-16 at 17.21.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582" y="1452922"/>
            <a:ext cx="8970988" cy="355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Screenshot 2023-05-16 at 17.23.51.png" descr="Screenshot 2023-05-16 at 17.23.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3878" y="2141458"/>
            <a:ext cx="8970988" cy="1866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Screenshot 2023-05-16 at 17.25.05.png" descr="Screenshot 2023-05-16 at 17.25.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532" y="5019428"/>
            <a:ext cx="8987810" cy="797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Screenshot 2023-05-16 at 17.25.36.png" descr="Screenshot 2023-05-16 at 17.25.3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4400" y="3925335"/>
            <a:ext cx="8970988" cy="797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Rounded Rectangle Rounded rectangle" descr="Rounded Rectangle Rounded 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484582" y="8557259"/>
            <a:ext cx="8830082" cy="2322754"/>
          </a:xfrm>
          <a:prstGeom prst="rect">
            <a:avLst/>
          </a:prstGeom>
        </p:spPr>
      </p:pic>
      <p:pic>
        <p:nvPicPr>
          <p:cNvPr id="826" name="Rounded Rectangle Rounded rectangle" descr="Rounded Rectangle Rounded 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4814331" y="5439008"/>
            <a:ext cx="8830082" cy="2322754"/>
          </a:xfrm>
          <a:prstGeom prst="rect">
            <a:avLst/>
          </a:prstGeom>
        </p:spPr>
      </p:pic>
      <p:pic>
        <p:nvPicPr>
          <p:cNvPr id="828" name="Rounded Rectangle Rounded rectangle" descr="Rounded Rectangle Rounded rectangl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4844853" y="8365201"/>
            <a:ext cx="8830082" cy="339613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" grpId="1" animBg="1" advAuto="0"/>
      <p:bldP spid="826" grpId="2" animBg="1" advAuto="0"/>
      <p:bldP spid="828" grpId="3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oundness and Sever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Soundness and Severity</a:t>
            </a:r>
          </a:p>
        </p:txBody>
      </p:sp>
      <p:sp>
        <p:nvSpPr>
          <p:cNvPr id="8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833" name="Two-fifth (38%) of developers found the most prevalent “fix location” assumption to be the least sound for debuggers and most severe on developer productivity"/>
          <p:cNvSpPr txBox="1">
            <a:spLocks noGrp="1"/>
          </p:cNvSpPr>
          <p:nvPr>
            <p:ph type="body" sz="quarter" idx="1"/>
          </p:nvPr>
        </p:nvSpPr>
        <p:spPr>
          <a:xfrm>
            <a:off x="6318845" y="10400355"/>
            <a:ext cx="16698748" cy="233524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rPr b="1" i="1"/>
              <a:t>Two-fifth (38%) of developers</a:t>
            </a:r>
            <a:r>
              <a:t> found the most prevalent </a:t>
            </a:r>
            <a:r>
              <a:rPr b="1" i="1"/>
              <a:t>“fix location” assumption</a:t>
            </a:r>
            <a:r>
              <a:t> to be the </a:t>
            </a:r>
            <a:r>
              <a:rPr b="1" i="1"/>
              <a:t>least sound for debuggers and most severe on developer productivity</a:t>
            </a:r>
            <a:r>
              <a:t> </a:t>
            </a:r>
          </a:p>
        </p:txBody>
      </p:sp>
      <p:grpSp>
        <p:nvGrpSpPr>
          <p:cNvPr id="836" name="Group"/>
          <p:cNvGrpSpPr/>
          <p:nvPr/>
        </p:nvGrpSpPr>
        <p:grpSpPr>
          <a:xfrm>
            <a:off x="1602295" y="4975102"/>
            <a:ext cx="3593979" cy="3765796"/>
            <a:chOff x="0" y="0"/>
            <a:chExt cx="3593977" cy="3765795"/>
          </a:xfrm>
        </p:grpSpPr>
        <p:sp>
          <p:nvSpPr>
            <p:cNvPr id="834" name="Severity and…"/>
            <p:cNvSpPr txBox="1"/>
            <p:nvPr/>
          </p:nvSpPr>
          <p:spPr>
            <a:xfrm>
              <a:off x="0" y="2635395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Severity and </a:t>
              </a:r>
            </a:p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Soundness</a:t>
              </a:r>
            </a:p>
          </p:txBody>
        </p:sp>
        <p:pic>
          <p:nvPicPr>
            <p:cNvPr id="83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8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837" name="Soundness (Least)"/>
          <p:cNvGraphicFramePr/>
          <p:nvPr/>
        </p:nvGraphicFramePr>
        <p:xfrm>
          <a:off x="6873305" y="1628467"/>
          <a:ext cx="13862882" cy="7793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38" name="Severity (Most)"/>
          <p:cNvGraphicFramePr/>
          <p:nvPr/>
        </p:nvGraphicFramePr>
        <p:xfrm>
          <a:off x="15754661" y="1628467"/>
          <a:ext cx="6049862" cy="6946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" grpId="3" animBg="1" advAuto="0"/>
      <p:bldP spid="837" grpId="2" animBg="1" advAuto="0"/>
      <p:bldP spid="838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Future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Work</a:t>
            </a:r>
          </a:p>
        </p:txBody>
      </p:sp>
      <p:sp>
        <p:nvSpPr>
          <p:cNvPr id="8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842" name="Experimental…"/>
          <p:cNvSpPr txBox="1"/>
          <p:nvPr/>
        </p:nvSpPr>
        <p:spPr>
          <a:xfrm>
            <a:off x="6791979" y="6814194"/>
            <a:ext cx="3372070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Experimental 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Factors</a:t>
            </a:r>
          </a:p>
        </p:txBody>
      </p:sp>
      <p:sp>
        <p:nvSpPr>
          <p:cNvPr id="843" name="Tools…"/>
          <p:cNvSpPr txBox="1"/>
          <p:nvPr/>
        </p:nvSpPr>
        <p:spPr>
          <a:xfrm>
            <a:off x="6791979" y="8700162"/>
            <a:ext cx="2053205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Tools </a:t>
            </a:r>
          </a:p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Support</a:t>
            </a:r>
          </a:p>
        </p:txBody>
      </p:sp>
      <p:sp>
        <p:nvSpPr>
          <p:cNvPr id="844" name="AFL…"/>
          <p:cNvSpPr txBox="1"/>
          <p:nvPr/>
        </p:nvSpPr>
        <p:spPr>
          <a:xfrm>
            <a:off x="6791979" y="4928225"/>
            <a:ext cx="3209847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AFL 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Effectiveness</a:t>
            </a:r>
          </a:p>
        </p:txBody>
      </p:sp>
      <p:sp>
        <p:nvSpPr>
          <p:cNvPr id="845" name="Software…"/>
          <p:cNvSpPr txBox="1"/>
          <p:nvPr/>
        </p:nvSpPr>
        <p:spPr>
          <a:xfrm>
            <a:off x="2269422" y="8037896"/>
            <a:ext cx="2309684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Software</a:t>
            </a:r>
          </a:p>
          <a:p>
            <a:pPr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Practice</a:t>
            </a:r>
          </a:p>
        </p:txBody>
      </p:sp>
      <p:sp>
        <p:nvSpPr>
          <p:cNvPr id="846" name="Challenges"/>
          <p:cNvSpPr txBox="1"/>
          <p:nvPr/>
        </p:nvSpPr>
        <p:spPr>
          <a:xfrm>
            <a:off x="6791979" y="1753189"/>
            <a:ext cx="2735333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Challenges</a:t>
            </a:r>
          </a:p>
        </p:txBody>
      </p:sp>
      <p:sp>
        <p:nvSpPr>
          <p:cNvPr id="847" name="Assumptions about debugging settings impact AFL, APR and Developer efficacy [ICSE 23]"/>
          <p:cNvSpPr txBox="1"/>
          <p:nvPr/>
        </p:nvSpPr>
        <p:spPr>
          <a:xfrm>
            <a:off x="11225130" y="6814194"/>
            <a:ext cx="11584157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Assumptions about debugging settings impact AFL, APR and Developer efficacy [ICSE 23]</a:t>
            </a:r>
          </a:p>
        </p:txBody>
      </p:sp>
      <p:sp>
        <p:nvSpPr>
          <p:cNvPr id="848" name="How to evaluate AFL/APR tools with developers…"/>
          <p:cNvSpPr txBox="1"/>
          <p:nvPr/>
        </p:nvSpPr>
        <p:spPr>
          <a:xfrm>
            <a:off x="11225130" y="8700162"/>
            <a:ext cx="11637239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to evaluate AFL/APR tools with developers </a:t>
            </a:r>
          </a:p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 real-world development settings?</a:t>
            </a:r>
          </a:p>
        </p:txBody>
      </p:sp>
      <p:sp>
        <p:nvSpPr>
          <p:cNvPr id="849" name="Real-world effectiveness of 19 SOTA AFL methods to…"/>
          <p:cNvSpPr txBox="1"/>
          <p:nvPr/>
        </p:nvSpPr>
        <p:spPr>
          <a:xfrm>
            <a:off x="11225130" y="4928225"/>
            <a:ext cx="12972723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Real-world effectiveness of 19 SOTA AFL methods to 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inform better, more effective hybrid methods [EMSE 21]</a:t>
            </a:r>
          </a:p>
        </p:txBody>
      </p:sp>
      <p:sp>
        <p:nvSpPr>
          <p:cNvPr id="850" name="Learn"/>
          <p:cNvSpPr txBox="1"/>
          <p:nvPr/>
        </p:nvSpPr>
        <p:spPr>
          <a:xfrm>
            <a:off x="11255144" y="1753189"/>
            <a:ext cx="1555870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Learn</a:t>
            </a:r>
          </a:p>
        </p:txBody>
      </p:sp>
      <p:pic>
        <p:nvPicPr>
          <p:cNvPr id="8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308" y="4625272"/>
            <a:ext cx="3115749" cy="3115749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Practical…"/>
          <p:cNvSpPr txBox="1"/>
          <p:nvPr/>
        </p:nvSpPr>
        <p:spPr>
          <a:xfrm>
            <a:off x="6817652" y="10586130"/>
            <a:ext cx="2797345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Practical</a:t>
            </a:r>
          </a:p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Integration</a:t>
            </a:r>
          </a:p>
        </p:txBody>
      </p:sp>
      <p:sp>
        <p:nvSpPr>
          <p:cNvPr id="853" name="How to effectively integrate debuggers into…"/>
          <p:cNvSpPr txBox="1"/>
          <p:nvPr/>
        </p:nvSpPr>
        <p:spPr>
          <a:xfrm>
            <a:off x="11225130" y="10586130"/>
            <a:ext cx="12171532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to effectively integrate debuggers into </a:t>
            </a:r>
          </a:p>
          <a:p>
            <a:pPr algn="l" defTabSz="1828800">
              <a:defRPr sz="4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software development settings (e.g., Fuzzing CIs)?</a:t>
            </a:r>
          </a:p>
        </p:txBody>
      </p:sp>
      <p:pic>
        <p:nvPicPr>
          <p:cNvPr id="854" name="Employ empirical evidence from software practice… Employ empirical evidence from software practice to develop effective debugging techniques " descr="Employ empirical evidence from software practice… Employ empirical evidence from software practice to develop effective debugging techniques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0245" y="5394959"/>
            <a:ext cx="21083509" cy="2926081"/>
          </a:xfrm>
          <a:prstGeom prst="rect">
            <a:avLst/>
          </a:prstGeom>
          <a:effectLst>
            <a:outerShdw blurRad="381000" dist="12700" dir="5400000" rotWithShape="0">
              <a:srgbClr val="000000"/>
            </a:outerShdw>
          </a:effectLst>
        </p:spPr>
      </p:pic>
      <p:sp>
        <p:nvSpPr>
          <p:cNvPr id="855" name="Debugging…"/>
          <p:cNvSpPr txBox="1"/>
          <p:nvPr/>
        </p:nvSpPr>
        <p:spPr>
          <a:xfrm>
            <a:off x="6817032" y="3042257"/>
            <a:ext cx="2685228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Debugging 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Evaluation</a:t>
            </a:r>
          </a:p>
        </p:txBody>
      </p:sp>
      <p:sp>
        <p:nvSpPr>
          <p:cNvPr id="856" name="How developers debug and fix bugs? A developer-…"/>
          <p:cNvSpPr txBox="1"/>
          <p:nvPr/>
        </p:nvSpPr>
        <p:spPr>
          <a:xfrm>
            <a:off x="11255144" y="3042257"/>
            <a:ext cx="11415485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developers debug and fix bugs? A developer-</a:t>
            </a:r>
          </a:p>
          <a:p>
            <a:pPr algn="l" defTabSz="1828800">
              <a:defRPr sz="4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centric bug benchmark (DBGBENCH) [FSE 17]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54" dur="indefinite" fill="hold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58" dur="indefinite" fill="hold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62" dur="indefinite" fill="hold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66" dur="indefinite" fill="hold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70" dur="indefinite" fill="hold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mph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74" dur="indefinite" fill="hold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78" dur="indefinite" fill="hold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82" dur="indefinite" fill="hold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86" dur="indefinite" fill="hold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90" dur="indefinite" fill="hold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mph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94" dur="indefinite" fill="hold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mph" fill="hold" grpId="2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98" dur="indefinite" fill="hold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9" animBg="1" advAuto="0"/>
      <p:bldP spid="842" grpId="20" animBg="1" advAuto="0"/>
      <p:bldP spid="843" grpId="11" animBg="1" advAuto="0"/>
      <p:bldP spid="843" grpId="23" animBg="1" advAuto="0"/>
      <p:bldP spid="844" grpId="8" animBg="1" advAuto="0"/>
      <p:bldP spid="844" grpId="18" animBg="1" advAuto="0"/>
      <p:bldP spid="845" grpId="1" animBg="1" advAuto="0"/>
      <p:bldP spid="846" grpId="4" animBg="1" advAuto="0"/>
      <p:bldP spid="846" grpId="17" animBg="1" advAuto="0"/>
      <p:bldP spid="847" grpId="10" animBg="1" advAuto="0"/>
      <p:bldP spid="847" grpId="21" animBg="1" advAuto="0"/>
      <p:bldP spid="848" grpId="12" animBg="1" advAuto="0"/>
      <p:bldP spid="848" grpId="22" animBg="1" advAuto="0"/>
      <p:bldP spid="849" grpId="7" animBg="1" advAuto="0"/>
      <p:bldP spid="849" grpId="19" animBg="1" advAuto="0"/>
      <p:bldP spid="850" grpId="2" animBg="1" advAuto="0"/>
      <p:bldP spid="850" grpId="16" animBg="1" advAuto="0"/>
      <p:bldP spid="851" grpId="3" animBg="1" advAuto="0"/>
      <p:bldP spid="852" grpId="13" animBg="1" advAuto="0"/>
      <p:bldP spid="852" grpId="25" animBg="1" advAuto="0"/>
      <p:bldP spid="853" grpId="14" animBg="1" advAuto="0"/>
      <p:bldP spid="853" grpId="24" animBg="1" advAuto="0"/>
      <p:bldP spid="854" grpId="15" animBg="1" advAuto="0"/>
      <p:bldP spid="855" grpId="6" animBg="1" advAuto="0"/>
      <p:bldP spid="855" grpId="26" animBg="1" advAuto="0"/>
      <p:bldP spid="856" grpId="5" animBg="1" advAuto="0"/>
      <p:bldP spid="856" grpId="27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Experimental Fa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Factors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156" y="13081638"/>
            <a:ext cx="355423" cy="538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332" y="3857831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Research…"/>
          <p:cNvSpPr txBox="1"/>
          <p:nvPr/>
        </p:nvSpPr>
        <p:spPr>
          <a:xfrm>
            <a:off x="10783072" y="7357626"/>
            <a:ext cx="281785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sp>
        <p:nvSpPr>
          <p:cNvPr id="263" name="Line"/>
          <p:cNvSpPr/>
          <p:nvPr/>
        </p:nvSpPr>
        <p:spPr>
          <a:xfrm flipV="1">
            <a:off x="12194541" y="511630"/>
            <a:ext cx="1" cy="31116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4" name="Line"/>
          <p:cNvSpPr/>
          <p:nvPr/>
        </p:nvSpPr>
        <p:spPr>
          <a:xfrm>
            <a:off x="13890023" y="6565828"/>
            <a:ext cx="9167789" cy="47892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5" name="Line"/>
          <p:cNvSpPr/>
          <p:nvPr/>
        </p:nvSpPr>
        <p:spPr>
          <a:xfrm flipV="1">
            <a:off x="2031268" y="6565678"/>
            <a:ext cx="8512929" cy="45905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6" name="XXXXXXX…"/>
          <p:cNvSpPr txBox="1"/>
          <p:nvPr/>
        </p:nvSpPr>
        <p:spPr>
          <a:xfrm>
            <a:off x="11916538" y="9377971"/>
            <a:ext cx="1417930" cy="156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XXXXXXX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XXXXXX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XXXXXX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XXXXXXX</a:t>
            </a:r>
          </a:p>
        </p:txBody>
      </p:sp>
      <p:grpSp>
        <p:nvGrpSpPr>
          <p:cNvPr id="270" name="Group"/>
          <p:cNvGrpSpPr/>
          <p:nvPr/>
        </p:nvGrpSpPr>
        <p:grpSpPr>
          <a:xfrm>
            <a:off x="2039927" y="1970370"/>
            <a:ext cx="8160544" cy="4811894"/>
            <a:chOff x="0" y="-138"/>
            <a:chExt cx="8160543" cy="4811892"/>
          </a:xfrm>
        </p:grpSpPr>
        <p:sp>
          <p:nvSpPr>
            <p:cNvPr id="267" name="Perfect Bug Understanding (PBU)"/>
            <p:cNvSpPr txBox="1"/>
            <p:nvPr/>
          </p:nvSpPr>
          <p:spPr>
            <a:xfrm>
              <a:off x="985350" y="4251305"/>
              <a:ext cx="618972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Perfect Bug Understanding (PBU)</a:t>
              </a:r>
            </a:p>
          </p:txBody>
        </p:sp>
        <p:sp>
          <p:nvSpPr>
            <p:cNvPr id="268" name="Callout"/>
            <p:cNvSpPr/>
            <p:nvPr/>
          </p:nvSpPr>
          <p:spPr>
            <a:xfrm rot="16200000">
              <a:off x="1975246" y="-1975386"/>
              <a:ext cx="4210051" cy="8160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9" y="0"/>
                  </a:moveTo>
                  <a:cubicBezTo>
                    <a:pt x="2338" y="0"/>
                    <a:pt x="2077" y="134"/>
                    <a:pt x="2077" y="300"/>
                  </a:cubicBezTo>
                  <a:lnTo>
                    <a:pt x="2077" y="10494"/>
                  </a:lnTo>
                  <a:lnTo>
                    <a:pt x="0" y="11094"/>
                  </a:lnTo>
                  <a:lnTo>
                    <a:pt x="2077" y="11695"/>
                  </a:lnTo>
                  <a:lnTo>
                    <a:pt x="2077" y="21300"/>
                  </a:lnTo>
                  <a:cubicBezTo>
                    <a:pt x="2077" y="21466"/>
                    <a:pt x="2338" y="21600"/>
                    <a:pt x="2659" y="21600"/>
                  </a:cubicBezTo>
                  <a:lnTo>
                    <a:pt x="21018" y="21600"/>
                  </a:lnTo>
                  <a:cubicBezTo>
                    <a:pt x="21339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39" y="0"/>
                    <a:pt x="21018" y="0"/>
                  </a:cubicBezTo>
                  <a:lnTo>
                    <a:pt x="2659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9" name="Researchers assume that locating…"/>
            <p:cNvSpPr txBox="1"/>
            <p:nvPr/>
          </p:nvSpPr>
          <p:spPr>
            <a:xfrm>
              <a:off x="363717" y="515677"/>
              <a:ext cx="7432994" cy="3289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assume that locating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and examining a </a:t>
              </a:r>
              <a:r>
                <a:rPr b="1" i="1" u="sng"/>
                <a:t>single (first)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program statement, </a:t>
              </a:r>
              <a:r>
                <a:t>out of </a:t>
              </a:r>
              <a:r>
                <a:rPr b="1" i="1" u="sng"/>
                <a:t>several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faulty statements,</a:t>
              </a:r>
              <a:r>
                <a:t> is sufficient to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explain and fix the bug </a:t>
              </a:r>
            </a:p>
          </p:txBody>
        </p:sp>
      </p:grpSp>
      <p:grpSp>
        <p:nvGrpSpPr>
          <p:cNvPr id="275" name="Group"/>
          <p:cNvGrpSpPr/>
          <p:nvPr/>
        </p:nvGrpSpPr>
        <p:grpSpPr>
          <a:xfrm>
            <a:off x="14552445" y="1866215"/>
            <a:ext cx="8160147" cy="4916049"/>
            <a:chOff x="0" y="-60"/>
            <a:chExt cx="8160146" cy="4916048"/>
          </a:xfrm>
        </p:grpSpPr>
        <p:sp>
          <p:nvSpPr>
            <p:cNvPr id="271" name="Fix Location"/>
            <p:cNvSpPr txBox="1"/>
            <p:nvPr/>
          </p:nvSpPr>
          <p:spPr>
            <a:xfrm>
              <a:off x="2911927" y="4355539"/>
              <a:ext cx="233629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Fix Location</a:t>
              </a:r>
            </a:p>
          </p:txBody>
        </p:sp>
        <p:sp>
          <p:nvSpPr>
            <p:cNvPr id="272" name="XXXXXXX…"/>
            <p:cNvSpPr txBox="1"/>
            <p:nvPr/>
          </p:nvSpPr>
          <p:spPr>
            <a:xfrm>
              <a:off x="2885079" y="1377391"/>
              <a:ext cx="1417931" cy="15662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XXXXXXX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t>XXXXXXX</a:t>
              </a:r>
            </a:p>
          </p:txBody>
        </p:sp>
        <p:sp>
          <p:nvSpPr>
            <p:cNvPr id="273" name="Callout"/>
            <p:cNvSpPr/>
            <p:nvPr/>
          </p:nvSpPr>
          <p:spPr>
            <a:xfrm rot="16200000">
              <a:off x="1969293" y="-1969355"/>
              <a:ext cx="4221561" cy="8160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11" y="0"/>
                  </a:moveTo>
                  <a:cubicBezTo>
                    <a:pt x="2390" y="0"/>
                    <a:pt x="2130" y="134"/>
                    <a:pt x="2130" y="300"/>
                  </a:cubicBezTo>
                  <a:lnTo>
                    <a:pt x="2130" y="10178"/>
                  </a:lnTo>
                  <a:lnTo>
                    <a:pt x="0" y="10780"/>
                  </a:lnTo>
                  <a:lnTo>
                    <a:pt x="2130" y="11380"/>
                  </a:lnTo>
                  <a:lnTo>
                    <a:pt x="2130" y="21300"/>
                  </a:lnTo>
                  <a:cubicBezTo>
                    <a:pt x="2130" y="21466"/>
                    <a:pt x="2390" y="21600"/>
                    <a:pt x="2711" y="21600"/>
                  </a:cubicBezTo>
                  <a:lnTo>
                    <a:pt x="21019" y="21600"/>
                  </a:lnTo>
                  <a:cubicBezTo>
                    <a:pt x="21340" y="21600"/>
                    <a:pt x="21600" y="21466"/>
                    <a:pt x="21600" y="21300"/>
                  </a:cubicBezTo>
                  <a:lnTo>
                    <a:pt x="21600" y="300"/>
                  </a:lnTo>
                  <a:cubicBezTo>
                    <a:pt x="21600" y="134"/>
                    <a:pt x="21340" y="0"/>
                    <a:pt x="21019" y="0"/>
                  </a:cubicBezTo>
                  <a:lnTo>
                    <a:pt x="2711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4" name="In the absence of ground truth fault…"/>
            <p:cNvSpPr txBox="1"/>
            <p:nvPr/>
          </p:nvSpPr>
          <p:spPr>
            <a:xfrm>
              <a:off x="465890" y="788796"/>
              <a:ext cx="7228523" cy="2743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In the absence of ground truth fault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locations, i.e., </a:t>
              </a:r>
              <a:r>
                <a:rPr b="1" i="1" u="sng"/>
                <a:t>root cause</a:t>
              </a:r>
              <a:r>
                <a:t> location,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it is common to use </a:t>
              </a:r>
              <a:r>
                <a:rPr b="1" i="1" u="sng"/>
                <a:t>fix locations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as substitute fault locations </a:t>
              </a:r>
            </a:p>
          </p:txBody>
        </p:sp>
      </p:grpSp>
      <p:grpSp>
        <p:nvGrpSpPr>
          <p:cNvPr id="279" name="Group"/>
          <p:cNvGrpSpPr/>
          <p:nvPr/>
        </p:nvGrpSpPr>
        <p:grpSpPr>
          <a:xfrm>
            <a:off x="6539412" y="8981917"/>
            <a:ext cx="11724746" cy="4127788"/>
            <a:chOff x="0" y="-141"/>
            <a:chExt cx="11724744" cy="4127786"/>
          </a:xfrm>
        </p:grpSpPr>
        <p:sp>
          <p:nvSpPr>
            <p:cNvPr id="276" name="Single Fault Location"/>
            <p:cNvSpPr txBox="1"/>
            <p:nvPr/>
          </p:nvSpPr>
          <p:spPr>
            <a:xfrm>
              <a:off x="3665892" y="3567197"/>
              <a:ext cx="3937636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Single Fault Location</a:t>
              </a:r>
            </a:p>
          </p:txBody>
        </p:sp>
        <p:sp>
          <p:nvSpPr>
            <p:cNvPr id="277" name="Callout"/>
            <p:cNvSpPr/>
            <p:nvPr/>
          </p:nvSpPr>
          <p:spPr>
            <a:xfrm rot="16200000">
              <a:off x="4187626" y="-4187768"/>
              <a:ext cx="3289698" cy="1166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45" y="0"/>
                  </a:moveTo>
                  <a:cubicBezTo>
                    <a:pt x="3529" y="0"/>
                    <a:pt x="3192" y="95"/>
                    <a:pt x="3192" y="212"/>
                  </a:cubicBezTo>
                  <a:lnTo>
                    <a:pt x="3192" y="10182"/>
                  </a:lnTo>
                  <a:lnTo>
                    <a:pt x="0" y="10607"/>
                  </a:lnTo>
                  <a:lnTo>
                    <a:pt x="3192" y="11032"/>
                  </a:lnTo>
                  <a:lnTo>
                    <a:pt x="3192" y="21387"/>
                  </a:lnTo>
                  <a:cubicBezTo>
                    <a:pt x="3192" y="21504"/>
                    <a:pt x="3529" y="21600"/>
                    <a:pt x="3945" y="21600"/>
                  </a:cubicBezTo>
                  <a:lnTo>
                    <a:pt x="20844" y="21600"/>
                  </a:lnTo>
                  <a:cubicBezTo>
                    <a:pt x="21261" y="21600"/>
                    <a:pt x="21600" y="21504"/>
                    <a:pt x="21600" y="21387"/>
                  </a:cubicBezTo>
                  <a:lnTo>
                    <a:pt x="21600" y="212"/>
                  </a:lnTo>
                  <a:cubicBezTo>
                    <a:pt x="21600" y="95"/>
                    <a:pt x="21261" y="0"/>
                    <a:pt x="20844" y="0"/>
                  </a:cubicBezTo>
                  <a:lnTo>
                    <a:pt x="3945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8" name="Researchers often assume that the diagnoses for a faulty…"/>
            <p:cNvSpPr txBox="1"/>
            <p:nvPr/>
          </p:nvSpPr>
          <p:spPr>
            <a:xfrm>
              <a:off x="174793" y="246661"/>
              <a:ext cx="11549952" cy="2222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often assume that the diagnoses for a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program lies in </a:t>
              </a:r>
              <a:r>
                <a:rPr b="1" i="1" u="sng"/>
                <a:t>a single contiguous fault location</a:t>
              </a:r>
              <a:r>
                <a:t>, even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though in reality the bug diagnoses may lie in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multiple contiguous </a:t>
              </a:r>
              <a:r>
                <a:t>fault locations </a:t>
              </a:r>
            </a:p>
          </p:txBody>
        </p:sp>
      </p:grpSp>
      <p:pic>
        <p:nvPicPr>
          <p:cNvPr id="280" name="What are the effects of these assumptions on… What are the effects of these assumptions on debuggers’ effectiveness and developers in practice?" descr="What are the effects of these assumptions on… What are the effects of these assumptions on debuggers’ effectiveness and developers in practice?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8561" y="4861559"/>
            <a:ext cx="23306878" cy="2926081"/>
          </a:xfrm>
          <a:prstGeom prst="rect">
            <a:avLst/>
          </a:prstGeom>
          <a:effectLst>
            <a:outerShdw blurRad="381000" dist="12700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7" dur="indefinite" fill="hold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8" dur="indefinite" fill="hold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3" dur="indefinite" fill="hold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34" dur="indefinite" fill="hold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38" dur="indefinite" fill="hold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  <p:bldP spid="262" grpId="9" animBg="1" advAuto="0"/>
      <p:bldP spid="270" grpId="2" animBg="1" advAuto="0"/>
      <p:bldP spid="270" grpId="4" animBg="1" advAuto="0"/>
      <p:bldP spid="275" grpId="3" animBg="1" advAuto="0"/>
      <p:bldP spid="275" grpId="5" animBg="1" advAuto="0"/>
      <p:bldP spid="279" grpId="6" animBg="1" advAuto="0"/>
      <p:bldP spid="279" grpId="8" animBg="1" advAuto="0"/>
      <p:bldP spid="280" grpId="7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ingle Fault Lo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 Fault Location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156" y="13081638"/>
            <a:ext cx="355423" cy="538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006" y="1765955"/>
            <a:ext cx="3691497" cy="3691497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Research…"/>
          <p:cNvSpPr txBox="1"/>
          <p:nvPr/>
        </p:nvSpPr>
        <p:spPr>
          <a:xfrm>
            <a:off x="12935226" y="5707169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Research </a:t>
            </a:r>
          </a:p>
          <a:p>
            <a: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Laboratory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800" y="7406733"/>
            <a:ext cx="3115749" cy="3115749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oftware Practice"/>
          <p:cNvSpPr txBox="1"/>
          <p:nvPr/>
        </p:nvSpPr>
        <p:spPr>
          <a:xfrm>
            <a:off x="12909746" y="10743986"/>
            <a:ext cx="2817857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>
            <a:lvl1pPr defTabSz="1100851">
              <a:defRPr sz="33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Software Practice</a:t>
            </a:r>
          </a:p>
        </p:txBody>
      </p:sp>
      <p:pic>
        <p:nvPicPr>
          <p:cNvPr id="288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63142" y="7159625"/>
            <a:ext cx="11057715" cy="203201"/>
          </a:xfrm>
          <a:prstGeom prst="rect">
            <a:avLst/>
          </a:prstGeom>
        </p:spPr>
      </p:pic>
      <p:sp>
        <p:nvSpPr>
          <p:cNvPr id="290" name="Line"/>
          <p:cNvSpPr/>
          <p:nvPr/>
        </p:nvSpPr>
        <p:spPr>
          <a:xfrm>
            <a:off x="12473006" y="7019925"/>
            <a:ext cx="11556063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1" name="Single Fault Location"/>
          <p:cNvSpPr txBox="1"/>
          <p:nvPr/>
        </p:nvSpPr>
        <p:spPr>
          <a:xfrm>
            <a:off x="17518194" y="1605801"/>
            <a:ext cx="393763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000000"/>
                </a:solidFill>
              </a:defRPr>
            </a:lvl1pPr>
          </a:lstStyle>
          <a:p>
            <a:r>
              <a:t>Single Fault Location</a:t>
            </a:r>
          </a:p>
        </p:txBody>
      </p:sp>
      <p:sp>
        <p:nvSpPr>
          <p:cNvPr id="292" name="Multiple Fault Locations"/>
          <p:cNvSpPr txBox="1"/>
          <p:nvPr/>
        </p:nvSpPr>
        <p:spPr>
          <a:xfrm>
            <a:off x="17250542" y="7202280"/>
            <a:ext cx="447294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000000"/>
                </a:solidFill>
              </a:defRPr>
            </a:lvl1pPr>
          </a:lstStyle>
          <a:p>
            <a:r>
              <a:t>Multiple Fault Locations</a:t>
            </a:r>
          </a:p>
        </p:txBody>
      </p:sp>
      <p:sp>
        <p:nvSpPr>
          <p:cNvPr id="293" name="Failing Test Case:…"/>
          <p:cNvSpPr txBox="1"/>
          <p:nvPr/>
        </p:nvSpPr>
        <p:spPr>
          <a:xfrm>
            <a:off x="2717694" y="10859539"/>
            <a:ext cx="6769228" cy="1837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Failing Test Case: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Method user grade returns “A” if the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grade is equal to one of the thresholds </a:t>
            </a:r>
            <a:endParaRPr sz="1200"/>
          </a:p>
          <a:p>
            <a:pPr>
              <a:defRPr sz="3000">
                <a:solidFill>
                  <a:srgbClr val="000000"/>
                </a:solidFill>
              </a:defRPr>
            </a:pPr>
            <a:endParaRPr sz="1200"/>
          </a:p>
        </p:txBody>
      </p:sp>
      <p:sp>
        <p:nvSpPr>
          <p:cNvPr id="294" name="Diagnosis with Assumption:…"/>
          <p:cNvSpPr txBox="1"/>
          <p:nvPr/>
        </p:nvSpPr>
        <p:spPr>
          <a:xfrm>
            <a:off x="16904975" y="3126662"/>
            <a:ext cx="5164075" cy="2141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Diagnosis with Assumption:</a:t>
            </a:r>
          </a:p>
          <a:p>
            <a:pPr>
              <a:defRPr sz="3000" b="1">
                <a:solidFill>
                  <a:srgbClr val="000000"/>
                </a:solidFill>
              </a:defRPr>
            </a:pPr>
            <a:r>
              <a:t>Line 6 is faulty: </a:t>
            </a:r>
            <a:r>
              <a:rPr b="0"/>
              <a:t>The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“&gt;” operator needs to be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changed to a “&gt;=” operator</a:t>
            </a:r>
            <a:endParaRPr sz="1200"/>
          </a:p>
        </p:txBody>
      </p:sp>
      <p:sp>
        <p:nvSpPr>
          <p:cNvPr id="295" name="Diagnosis without Assumption:…"/>
          <p:cNvSpPr txBox="1"/>
          <p:nvPr/>
        </p:nvSpPr>
        <p:spPr>
          <a:xfrm>
            <a:off x="16555598" y="8709637"/>
            <a:ext cx="5862829" cy="233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000000"/>
                </a:solidFill>
              </a:defRPr>
            </a:pPr>
            <a:r>
              <a:t>Diagnosis without Assumption: </a:t>
            </a:r>
          </a:p>
          <a:p>
            <a:pPr>
              <a:defRPr sz="3000" b="1">
                <a:solidFill>
                  <a:srgbClr val="000000"/>
                </a:solidFill>
              </a:defRPr>
            </a:pPr>
            <a:r>
              <a:t>Lines 6, 8 and 10 are faulty: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All the “&gt;” operators must be 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changed to “&gt;=” operators</a:t>
            </a:r>
            <a:endParaRPr sz="1200"/>
          </a:p>
          <a:p>
            <a:pPr>
              <a:defRPr sz="3000" b="1">
                <a:solidFill>
                  <a:srgbClr val="000000"/>
                </a:solidFill>
              </a:defRPr>
            </a:pPr>
            <a:endParaRPr sz="1200"/>
          </a:p>
        </p:txBody>
      </p:sp>
      <p:pic>
        <p:nvPicPr>
          <p:cNvPr id="296" name="Screenshot 2023-04-20 at 15.20.47.png" descr="Screenshot 2023-04-20 at 15.20.4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441" y="2517639"/>
            <a:ext cx="8257733" cy="75094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Group"/>
          <p:cNvGrpSpPr/>
          <p:nvPr/>
        </p:nvGrpSpPr>
        <p:grpSpPr>
          <a:xfrm>
            <a:off x="186247" y="4955960"/>
            <a:ext cx="11724746" cy="4127788"/>
            <a:chOff x="0" y="-141"/>
            <a:chExt cx="11724744" cy="4127786"/>
          </a:xfrm>
        </p:grpSpPr>
        <p:sp>
          <p:nvSpPr>
            <p:cNvPr id="297" name="Single Fault Location"/>
            <p:cNvSpPr txBox="1"/>
            <p:nvPr/>
          </p:nvSpPr>
          <p:spPr>
            <a:xfrm>
              <a:off x="3665892" y="3567197"/>
              <a:ext cx="3937636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Single Fault Location</a:t>
              </a:r>
            </a:p>
          </p:txBody>
        </p:sp>
        <p:sp>
          <p:nvSpPr>
            <p:cNvPr id="298" name="Callout"/>
            <p:cNvSpPr/>
            <p:nvPr/>
          </p:nvSpPr>
          <p:spPr>
            <a:xfrm rot="16200000">
              <a:off x="4187626" y="-4187768"/>
              <a:ext cx="3289698" cy="1166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45" y="0"/>
                  </a:moveTo>
                  <a:cubicBezTo>
                    <a:pt x="3529" y="0"/>
                    <a:pt x="3192" y="95"/>
                    <a:pt x="3192" y="212"/>
                  </a:cubicBezTo>
                  <a:lnTo>
                    <a:pt x="3192" y="10182"/>
                  </a:lnTo>
                  <a:lnTo>
                    <a:pt x="0" y="10607"/>
                  </a:lnTo>
                  <a:lnTo>
                    <a:pt x="3192" y="11032"/>
                  </a:lnTo>
                  <a:lnTo>
                    <a:pt x="3192" y="21387"/>
                  </a:lnTo>
                  <a:cubicBezTo>
                    <a:pt x="3192" y="21504"/>
                    <a:pt x="3529" y="21600"/>
                    <a:pt x="3945" y="21600"/>
                  </a:cubicBezTo>
                  <a:lnTo>
                    <a:pt x="20844" y="21600"/>
                  </a:lnTo>
                  <a:cubicBezTo>
                    <a:pt x="21261" y="21600"/>
                    <a:pt x="21600" y="21504"/>
                    <a:pt x="21600" y="21387"/>
                  </a:cubicBezTo>
                  <a:lnTo>
                    <a:pt x="21600" y="212"/>
                  </a:lnTo>
                  <a:cubicBezTo>
                    <a:pt x="21600" y="95"/>
                    <a:pt x="21261" y="0"/>
                    <a:pt x="20844" y="0"/>
                  </a:cubicBezTo>
                  <a:lnTo>
                    <a:pt x="3945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9" name="Researchers often assume that the diagnoses for a faulty…"/>
            <p:cNvSpPr txBox="1"/>
            <p:nvPr/>
          </p:nvSpPr>
          <p:spPr>
            <a:xfrm>
              <a:off x="174793" y="246661"/>
              <a:ext cx="11549952" cy="2222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Researchers often assume that the diagnoses for a faulty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program lies in </a:t>
              </a:r>
              <a:r>
                <a:rPr b="1" i="1" u="sng"/>
                <a:t>a single contiguous fault location</a:t>
              </a:r>
              <a:r>
                <a:t>, even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t>though in reality the bug diagnoses may lie in </a:t>
              </a:r>
            </a:p>
            <a:p>
              <a:pPr>
                <a:defRPr sz="3500">
                  <a:solidFill>
                    <a:srgbClr val="FFFFFF"/>
                  </a:solidFill>
                </a:defRPr>
              </a:pPr>
              <a:r>
                <a:rPr b="1" i="1" u="sng"/>
                <a:t>multiple contiguous </a:t>
              </a:r>
              <a:r>
                <a:t>fault locations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1" dur="indefinite" fill="hold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1" animBg="1" advAuto="0"/>
      <p:bldP spid="286" grpId="2" animBg="1" advAuto="0"/>
      <p:bldP spid="293" grpId="5" animBg="1" advAuto="0"/>
      <p:bldP spid="294" grpId="7" animBg="1" advAuto="0"/>
      <p:bldP spid="295" grpId="6" animBg="1" advAuto="0"/>
      <p:bldP spid="296" grpId="3" animBg="1" advAuto="0"/>
      <p:bldP spid="300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Evaluation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Evaluation Methods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70890" y="13030838"/>
            <a:ext cx="355422" cy="538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306" name="Group"/>
          <p:cNvGrpSpPr/>
          <p:nvPr/>
        </p:nvGrpSpPr>
        <p:grpSpPr>
          <a:xfrm>
            <a:off x="2011739" y="1681291"/>
            <a:ext cx="3593979" cy="3823692"/>
            <a:chOff x="0" y="0"/>
            <a:chExt cx="3593977" cy="3823690"/>
          </a:xfrm>
        </p:grpSpPr>
        <p:pic>
          <p:nvPicPr>
            <p:cNvPr id="30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88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5" name="RQ1: Prevalence of Assumptions"/>
            <p:cNvSpPr txBox="1"/>
            <p:nvPr/>
          </p:nvSpPr>
          <p:spPr>
            <a:xfrm>
              <a:off x="0" y="2693290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RQ1</a:t>
              </a:r>
              <a:r>
                <a:t>: </a:t>
              </a:r>
              <a:r>
                <a:rPr b="1"/>
                <a:t>Prevalence </a:t>
              </a:r>
              <a:r>
                <a:t>of Assumptions</a:t>
              </a:r>
            </a:p>
          </p:txBody>
        </p:sp>
      </p:grpSp>
      <p:grpSp>
        <p:nvGrpSpPr>
          <p:cNvPr id="309" name="Group"/>
          <p:cNvGrpSpPr/>
          <p:nvPr/>
        </p:nvGrpSpPr>
        <p:grpSpPr>
          <a:xfrm>
            <a:off x="8034561" y="1774559"/>
            <a:ext cx="3162456" cy="3823692"/>
            <a:chOff x="0" y="0"/>
            <a:chExt cx="3162455" cy="3823691"/>
          </a:xfrm>
        </p:grpSpPr>
        <p:pic>
          <p:nvPicPr>
            <p:cNvPr id="30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22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" name="RQ2: Impact on AFL Effectiveness"/>
            <p:cNvSpPr txBox="1"/>
            <p:nvPr/>
          </p:nvSpPr>
          <p:spPr>
            <a:xfrm>
              <a:off x="0" y="2693291"/>
              <a:ext cx="3162456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26631">
                <a:defRPr sz="297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RQ2</a:t>
              </a:r>
              <a:r>
                <a:t>: Impact on </a:t>
              </a:r>
              <a:r>
                <a:rPr b="1"/>
                <a:t>AFL</a:t>
              </a:r>
              <a:r>
                <a:t> Effectiveness</a:t>
              </a:r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13625859" y="1774559"/>
            <a:ext cx="3593979" cy="3823692"/>
            <a:chOff x="0" y="0"/>
            <a:chExt cx="3593977" cy="3823691"/>
          </a:xfrm>
        </p:grpSpPr>
        <p:pic>
          <p:nvPicPr>
            <p:cNvPr id="310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89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1" name="RQ3: Proxy Effect on APR Effectiveness"/>
            <p:cNvSpPr txBox="1"/>
            <p:nvPr/>
          </p:nvSpPr>
          <p:spPr>
            <a:xfrm>
              <a:off x="0" y="2693291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577339">
                <a:defRPr sz="288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RQ3</a:t>
              </a:r>
              <a:r>
                <a:t>: Proxy Effect on </a:t>
              </a:r>
              <a:r>
                <a:rPr b="1"/>
                <a:t>APR</a:t>
              </a:r>
              <a:r>
                <a:t> Effectiveness</a:t>
              </a:r>
            </a:p>
          </p:txBody>
        </p:sp>
      </p:grpSp>
      <p:grpSp>
        <p:nvGrpSpPr>
          <p:cNvPr id="315" name="Group"/>
          <p:cNvGrpSpPr/>
          <p:nvPr/>
        </p:nvGrpSpPr>
        <p:grpSpPr>
          <a:xfrm>
            <a:off x="19432920" y="1681291"/>
            <a:ext cx="3593979" cy="3823692"/>
            <a:chOff x="0" y="0"/>
            <a:chExt cx="3593977" cy="3823690"/>
          </a:xfrm>
        </p:grpSpPr>
        <p:pic>
          <p:nvPicPr>
            <p:cNvPr id="31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987" y="0"/>
              <a:ext cx="2540001" cy="2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" name="RQ4: Developers’…"/>
            <p:cNvSpPr txBox="1"/>
            <p:nvPr/>
          </p:nvSpPr>
          <p:spPr>
            <a:xfrm>
              <a:off x="0" y="2693290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b="1"/>
                <a:t>RQ4</a:t>
              </a:r>
              <a:r>
                <a:t>: </a:t>
              </a:r>
              <a:r>
                <a:rPr b="1"/>
                <a:t>Developers</a:t>
              </a:r>
              <a:r>
                <a:t>’ </a:t>
              </a:r>
            </a:p>
            <a:p>
              <a:pPr defTabSz="1643062">
                <a:defRPr sz="3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Productivity</a:t>
              </a:r>
            </a:p>
          </p:txBody>
        </p:sp>
      </p:grpSp>
      <p:grpSp>
        <p:nvGrpSpPr>
          <p:cNvPr id="319" name="Group"/>
          <p:cNvGrpSpPr/>
          <p:nvPr/>
        </p:nvGrpSpPr>
        <p:grpSpPr>
          <a:xfrm>
            <a:off x="19432920" y="5974882"/>
            <a:ext cx="3593979" cy="6059827"/>
            <a:chOff x="0" y="0"/>
            <a:chExt cx="3593977" cy="6059825"/>
          </a:xfrm>
        </p:grpSpPr>
        <p:sp>
          <p:nvSpPr>
            <p:cNvPr id="316" name="Arrow"/>
            <p:cNvSpPr/>
            <p:nvPr/>
          </p:nvSpPr>
          <p:spPr>
            <a:xfrm rot="5400000">
              <a:off x="879490" y="648256"/>
              <a:ext cx="1834995" cy="538481"/>
            </a:xfrm>
            <a:prstGeom prst="rightArrow">
              <a:avLst>
                <a:gd name="adj1" fmla="val 32000"/>
                <a:gd name="adj2" fmla="val 150943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17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987" y="2304893"/>
              <a:ext cx="2540001" cy="2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8" name="User Study…"/>
            <p:cNvSpPr txBox="1"/>
            <p:nvPr/>
          </p:nvSpPr>
          <p:spPr>
            <a:xfrm>
              <a:off x="0" y="4929425"/>
              <a:ext cx="3593978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User Study </a:t>
              </a:r>
            </a:p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(76 Developers)</a:t>
              </a:r>
            </a:p>
          </p:txBody>
        </p:sp>
      </p:grpSp>
      <p:grpSp>
        <p:nvGrpSpPr>
          <p:cNvPr id="324" name="Group"/>
          <p:cNvGrpSpPr/>
          <p:nvPr/>
        </p:nvGrpSpPr>
        <p:grpSpPr>
          <a:xfrm>
            <a:off x="1481561" y="5974882"/>
            <a:ext cx="4654336" cy="6059827"/>
            <a:chOff x="0" y="0"/>
            <a:chExt cx="4654334" cy="6059825"/>
          </a:xfrm>
        </p:grpSpPr>
        <p:sp>
          <p:nvSpPr>
            <p:cNvPr id="320" name="Arrow"/>
            <p:cNvSpPr/>
            <p:nvPr/>
          </p:nvSpPr>
          <p:spPr>
            <a:xfrm rot="5400000">
              <a:off x="1409670" y="648256"/>
              <a:ext cx="1834995" cy="538481"/>
            </a:xfrm>
            <a:prstGeom prst="rightArrow">
              <a:avLst>
                <a:gd name="adj1" fmla="val 32000"/>
                <a:gd name="adj2" fmla="val 150943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328" y="2304893"/>
              <a:ext cx="2540001" cy="2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0005" y="2304893"/>
              <a:ext cx="2540001" cy="2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Survey Analysis…"/>
            <p:cNvSpPr txBox="1"/>
            <p:nvPr/>
          </p:nvSpPr>
          <p:spPr>
            <a:xfrm>
              <a:off x="0" y="4929425"/>
              <a:ext cx="4654335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Survey Analysis</a:t>
              </a:r>
            </a:p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(212 Papers &amp; 352 Bugs)</a:t>
              </a:r>
            </a:p>
          </p:txBody>
        </p:sp>
      </p:grpSp>
      <p:grpSp>
        <p:nvGrpSpPr>
          <p:cNvPr id="328" name="Group"/>
          <p:cNvGrpSpPr/>
          <p:nvPr/>
        </p:nvGrpSpPr>
        <p:grpSpPr>
          <a:xfrm>
            <a:off x="7176943" y="6049227"/>
            <a:ext cx="4877691" cy="6070014"/>
            <a:chOff x="0" y="0"/>
            <a:chExt cx="4877690" cy="6070012"/>
          </a:xfrm>
        </p:grpSpPr>
        <p:sp>
          <p:nvSpPr>
            <p:cNvPr id="325" name="Arrow"/>
            <p:cNvSpPr/>
            <p:nvPr/>
          </p:nvSpPr>
          <p:spPr>
            <a:xfrm rot="5400000">
              <a:off x="1521348" y="648256"/>
              <a:ext cx="1834996" cy="538481"/>
            </a:xfrm>
            <a:prstGeom prst="rightArrow">
              <a:avLst>
                <a:gd name="adj1" fmla="val 32000"/>
                <a:gd name="adj2" fmla="val 150943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26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8845" y="2315080"/>
              <a:ext cx="2540001" cy="2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" name="Controlled Experiments…"/>
            <p:cNvSpPr txBox="1"/>
            <p:nvPr/>
          </p:nvSpPr>
          <p:spPr>
            <a:xfrm>
              <a:off x="0" y="4939612"/>
              <a:ext cx="4877691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Controlled Experiments</a:t>
              </a:r>
            </a:p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(19 AFL Methods)</a:t>
              </a:r>
            </a:p>
          </p:txBody>
        </p:sp>
      </p:grpSp>
      <p:grpSp>
        <p:nvGrpSpPr>
          <p:cNvPr id="332" name="Group"/>
          <p:cNvGrpSpPr/>
          <p:nvPr/>
        </p:nvGrpSpPr>
        <p:grpSpPr>
          <a:xfrm>
            <a:off x="13405150" y="6049227"/>
            <a:ext cx="4512133" cy="6070014"/>
            <a:chOff x="0" y="0"/>
            <a:chExt cx="4512131" cy="6070012"/>
          </a:xfrm>
        </p:grpSpPr>
        <p:sp>
          <p:nvSpPr>
            <p:cNvPr id="329" name="Arrow"/>
            <p:cNvSpPr/>
            <p:nvPr/>
          </p:nvSpPr>
          <p:spPr>
            <a:xfrm rot="5400000">
              <a:off x="1100201" y="648256"/>
              <a:ext cx="1834995" cy="538481"/>
            </a:xfrm>
            <a:prstGeom prst="rightArrow">
              <a:avLst>
                <a:gd name="adj1" fmla="val 32000"/>
                <a:gd name="adj2" fmla="val 150943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0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7698" y="2315080"/>
              <a:ext cx="2540001" cy="2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" name="Controlled Experiments…"/>
            <p:cNvSpPr txBox="1"/>
            <p:nvPr/>
          </p:nvSpPr>
          <p:spPr>
            <a:xfrm>
              <a:off x="0" y="4939612"/>
              <a:ext cx="4512132" cy="11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4269" tIns="64269" rIns="64269" bIns="64269" numCol="1" anchor="t">
              <a:normAutofit/>
            </a:bodyPr>
            <a:lstStyle/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Controlled Experiments</a:t>
              </a:r>
            </a:p>
            <a:p>
              <a:pPr defTabSz="1643062">
                <a:defRPr sz="3000" b="1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(GenProg &amp; Angelix)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3" dur="indefinite" fill="hold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7" dur="indefinite" fill="hold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38" dur="indefinite" fill="hold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42" dur="indefinite" fill="hold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49" dur="indefinite" fill="hold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53" dur="indefinite" fill="hold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1" animBg="1" advAuto="0"/>
      <p:bldP spid="306" grpId="6" animBg="1" advAuto="0"/>
      <p:bldP spid="309" grpId="3" animBg="1" advAuto="0"/>
      <p:bldP spid="309" grpId="10" animBg="1" advAuto="0"/>
      <p:bldP spid="312" grpId="5" animBg="1" advAuto="0"/>
      <p:bldP spid="312" grpId="14" animBg="1" advAuto="0"/>
      <p:bldP spid="315" grpId="12" animBg="1" advAuto="0"/>
      <p:bldP spid="319" grpId="9" animBg="1" advAuto="0"/>
      <p:bldP spid="324" grpId="2" animBg="1" advAuto="0"/>
      <p:bldP spid="324" grpId="7" animBg="1" advAuto="0"/>
      <p:bldP spid="328" grpId="4" animBg="1" advAuto="0"/>
      <p:bldP spid="328" grpId="11" animBg="1" advAuto="0"/>
      <p:bldP spid="332" grpId="8" animBg="1" advAuto="0"/>
      <p:bldP spid="332" grpId="1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revalence in Debugging Literature (RQ1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Prevalence in Debugging Literature (RQ1)</a:t>
            </a:r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156" y="13081638"/>
            <a:ext cx="355423" cy="538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28" y="1681291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RQ1: Prevalence of Assumptions"/>
          <p:cNvSpPr txBox="1"/>
          <p:nvPr/>
        </p:nvSpPr>
        <p:spPr>
          <a:xfrm>
            <a:off x="2011739" y="4374582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RQ1</a:t>
            </a:r>
            <a:r>
              <a:t>: </a:t>
            </a:r>
            <a:r>
              <a:rPr b="1"/>
              <a:t>Prevalence </a:t>
            </a:r>
            <a:r>
              <a:t>of Assumptions</a:t>
            </a:r>
          </a:p>
        </p:txBody>
      </p:sp>
      <p:sp>
        <p:nvSpPr>
          <p:cNvPr id="338" name="Arrow"/>
          <p:cNvSpPr/>
          <p:nvPr/>
        </p:nvSpPr>
        <p:spPr>
          <a:xfrm rot="5400000">
            <a:off x="2891232" y="6623139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90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" descr="Image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3421567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urvey Analysis…"/>
          <p:cNvSpPr txBox="1"/>
          <p:nvPr/>
        </p:nvSpPr>
        <p:spPr>
          <a:xfrm>
            <a:off x="1481561" y="10904308"/>
            <a:ext cx="465433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Survey Analysis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(212 Papers)</a:t>
            </a:r>
          </a:p>
        </p:txBody>
      </p:sp>
      <p:sp>
        <p:nvSpPr>
          <p:cNvPr id="342" name="Debugging assumptions are highly prevalent in the literature:…"/>
          <p:cNvSpPr txBox="1">
            <a:spLocks noGrp="1"/>
          </p:cNvSpPr>
          <p:nvPr>
            <p:ph type="body" sz="quarter" idx="1"/>
          </p:nvPr>
        </p:nvSpPr>
        <p:spPr>
          <a:xfrm>
            <a:off x="7109395" y="9515750"/>
            <a:ext cx="16442032" cy="234367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t>Debugging assumptions are </a:t>
            </a:r>
            <a:r>
              <a:rPr b="1" i="1"/>
              <a:t>highly prevalent</a:t>
            </a:r>
            <a:r>
              <a:t> in the literature:  </a:t>
            </a:r>
          </a:p>
          <a:p>
            <a:pPr marL="0" indent="0" algn="ctr">
              <a:buSzTx/>
              <a:buFontTx/>
              <a:buNone/>
            </a:pPr>
            <a:r>
              <a:rPr b="1" i="1"/>
              <a:t>55% of experiments</a:t>
            </a:r>
            <a:r>
              <a:t> in the surveyed publications make </a:t>
            </a:r>
            <a:r>
              <a:rPr b="1" i="1"/>
              <a:t>at least one of the three (3) studied assumptions</a:t>
            </a:r>
          </a:p>
        </p:txBody>
      </p:sp>
      <p:graphicFrame>
        <p:nvGraphicFramePr>
          <p:cNvPr id="343" name="2D Column Chart"/>
          <p:cNvGraphicFramePr/>
          <p:nvPr/>
        </p:nvGraphicFramePr>
        <p:xfrm>
          <a:off x="7079219" y="1430870"/>
          <a:ext cx="14697855" cy="7250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2" animBg="1" advAuto="0"/>
      <p:bldP spid="343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revalence in Bug Datasets (RQ1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Prevalence in Bug Datasets (RQ1)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9156" y="13081638"/>
            <a:ext cx="355423" cy="538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28" y="1681291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RQ1: Prevalence of Assumptions"/>
          <p:cNvSpPr txBox="1"/>
          <p:nvPr/>
        </p:nvSpPr>
        <p:spPr>
          <a:xfrm>
            <a:off x="2011739" y="4374582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RQ1</a:t>
            </a:r>
            <a:r>
              <a:t>: </a:t>
            </a:r>
            <a:r>
              <a:rPr b="1"/>
              <a:t>Prevalence </a:t>
            </a:r>
            <a:r>
              <a:t>of Assumptions</a:t>
            </a:r>
          </a:p>
        </p:txBody>
      </p:sp>
      <p:sp>
        <p:nvSpPr>
          <p:cNvPr id="349" name="Arrow"/>
          <p:cNvSpPr/>
          <p:nvPr/>
        </p:nvSpPr>
        <p:spPr>
          <a:xfrm rot="5400000">
            <a:off x="2891232" y="6623139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655890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567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urvey Analysis…"/>
          <p:cNvSpPr txBox="1"/>
          <p:nvPr/>
        </p:nvSpPr>
        <p:spPr>
          <a:xfrm>
            <a:off x="1481561" y="10904308"/>
            <a:ext cx="465433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Survey Analysis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(352 Bugs)</a:t>
            </a:r>
          </a:p>
        </p:txBody>
      </p:sp>
      <p:sp>
        <p:nvSpPr>
          <p:cNvPr id="353" name="About half (49% of) the bugs in the bug datasets are impacted by at least one of the debugging assumptions"/>
          <p:cNvSpPr txBox="1">
            <a:spLocks noGrp="1"/>
          </p:cNvSpPr>
          <p:nvPr>
            <p:ph type="body" sz="quarter" idx="1"/>
          </p:nvPr>
        </p:nvSpPr>
        <p:spPr>
          <a:xfrm>
            <a:off x="7652189" y="9682750"/>
            <a:ext cx="15398055" cy="1525059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FontTx/>
              <a:buNone/>
            </a:pPr>
            <a:r>
              <a:t>About </a:t>
            </a:r>
            <a:r>
              <a:rPr b="1" i="1"/>
              <a:t>half (49% of) the bugs</a:t>
            </a:r>
            <a:r>
              <a:t> in the bug datasets are </a:t>
            </a:r>
            <a:r>
              <a:rPr b="1" i="1"/>
              <a:t>impacted</a:t>
            </a:r>
            <a:r>
              <a:t> </a:t>
            </a:r>
            <a:r>
              <a:rPr b="1" i="1"/>
              <a:t>by at least one of the debugging assumptions</a:t>
            </a:r>
          </a:p>
        </p:txBody>
      </p:sp>
      <p:graphicFrame>
        <p:nvGraphicFramePr>
          <p:cNvPr id="354" name="2D Column Chart"/>
          <p:cNvGraphicFramePr/>
          <p:nvPr/>
        </p:nvGraphicFramePr>
        <p:xfrm>
          <a:off x="7079219" y="1633324"/>
          <a:ext cx="15814348" cy="704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2" animBg="1" advAuto="0"/>
      <p:bldP spid="354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AFL &amp; APR Too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AFL &amp; APR Tools</a:t>
            </a:r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70890" y="13030838"/>
            <a:ext cx="355422" cy="5384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538728" y="1681291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2849" y="1774559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789" y="1774559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" descr="Image"/>
          <p:cNvPicPr>
            <a:picLocks noChangeAspect="1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9959908" y="1681291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RQ1: Prevalence of Assumptions"/>
          <p:cNvSpPr txBox="1"/>
          <p:nvPr/>
        </p:nvSpPr>
        <p:spPr>
          <a:xfrm>
            <a:off x="2011739" y="4374582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RQ1</a:t>
            </a:r>
            <a:r>
              <a:t>: </a:t>
            </a:r>
            <a:r>
              <a:rPr b="1"/>
              <a:t>Prevalence </a:t>
            </a:r>
            <a:r>
              <a:t>of Assumptions</a:t>
            </a:r>
          </a:p>
        </p:txBody>
      </p:sp>
      <p:sp>
        <p:nvSpPr>
          <p:cNvPr id="363" name="RQ2: Impact on AFL Effectiveness"/>
          <p:cNvSpPr txBox="1"/>
          <p:nvPr/>
        </p:nvSpPr>
        <p:spPr>
          <a:xfrm>
            <a:off x="8034561" y="4467850"/>
            <a:ext cx="316245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26631">
              <a:defRPr sz="297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RQ2</a:t>
            </a:r>
            <a:r>
              <a:t>: Impact on </a:t>
            </a:r>
            <a:r>
              <a:rPr b="1"/>
              <a:t>AFL</a:t>
            </a:r>
            <a:r>
              <a:t> Effectiveness</a:t>
            </a:r>
          </a:p>
        </p:txBody>
      </p:sp>
      <p:sp>
        <p:nvSpPr>
          <p:cNvPr id="364" name="RQ3: Proxy Effect on APR Effectiveness"/>
          <p:cNvSpPr txBox="1"/>
          <p:nvPr/>
        </p:nvSpPr>
        <p:spPr>
          <a:xfrm>
            <a:off x="13625859" y="4467850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577339">
              <a:defRPr sz="288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RQ3</a:t>
            </a:r>
            <a:r>
              <a:t>: Proxy Effect on </a:t>
            </a:r>
            <a:r>
              <a:rPr b="1"/>
              <a:t>APR</a:t>
            </a:r>
            <a:r>
              <a:t> Effectiveness</a:t>
            </a:r>
          </a:p>
        </p:txBody>
      </p:sp>
      <p:sp>
        <p:nvSpPr>
          <p:cNvPr id="365" name="RQ4: Developers’…"/>
          <p:cNvSpPr txBox="1"/>
          <p:nvPr/>
        </p:nvSpPr>
        <p:spPr>
          <a:xfrm>
            <a:off x="19432920" y="4374582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RQ4</a:t>
            </a:r>
            <a:r>
              <a:t>: </a:t>
            </a:r>
            <a:r>
              <a:rPr b="1"/>
              <a:t>Developers</a:t>
            </a:r>
            <a:r>
              <a:t>’ </a:t>
            </a:r>
          </a:p>
          <a:p>
            <a:pPr defTabSz="1643062">
              <a:defRPr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Productivity</a:t>
            </a:r>
          </a:p>
        </p:txBody>
      </p:sp>
      <p:sp>
        <p:nvSpPr>
          <p:cNvPr id="366" name="Arrow"/>
          <p:cNvSpPr/>
          <p:nvPr/>
        </p:nvSpPr>
        <p:spPr>
          <a:xfrm rot="5400000">
            <a:off x="2891232" y="6623139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7" name="Arrow"/>
          <p:cNvSpPr/>
          <p:nvPr/>
        </p:nvSpPr>
        <p:spPr>
          <a:xfrm rot="5400000">
            <a:off x="8698292" y="6697484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Arrow"/>
          <p:cNvSpPr/>
          <p:nvPr/>
        </p:nvSpPr>
        <p:spPr>
          <a:xfrm rot="5400000">
            <a:off x="14505351" y="6697484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Arrow"/>
          <p:cNvSpPr/>
          <p:nvPr/>
        </p:nvSpPr>
        <p:spPr>
          <a:xfrm rot="5400000">
            <a:off x="20312411" y="6623139"/>
            <a:ext cx="1834995" cy="538481"/>
          </a:xfrm>
          <a:prstGeom prst="rightArrow">
            <a:avLst>
              <a:gd name="adj1" fmla="val 32000"/>
              <a:gd name="adj2" fmla="val 150943"/>
            </a:avLst>
          </a:prstGeom>
          <a:solidFill>
            <a:srgbClr val="5E5E5E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19959908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User Study…"/>
          <p:cNvSpPr txBox="1"/>
          <p:nvPr/>
        </p:nvSpPr>
        <p:spPr>
          <a:xfrm>
            <a:off x="19432920" y="10904308"/>
            <a:ext cx="3593979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User Study 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(76 Developers)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7">
            <a:alphaModFix amt="30000"/>
          </a:blip>
          <a:stretch>
            <a:fillRect/>
          </a:stretch>
        </p:blipFill>
        <p:spPr>
          <a:xfrm>
            <a:off x="1655890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3421567" y="8279776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urvey Analysis…"/>
          <p:cNvSpPr txBox="1"/>
          <p:nvPr/>
        </p:nvSpPr>
        <p:spPr>
          <a:xfrm>
            <a:off x="1481561" y="10904308"/>
            <a:ext cx="4654336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Survey Analysis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(212 Papers &amp; 352 Bugs)</a:t>
            </a:r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5789" y="8364308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52849" y="8364308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Controlled Experiments…"/>
          <p:cNvSpPr txBox="1"/>
          <p:nvPr/>
        </p:nvSpPr>
        <p:spPr>
          <a:xfrm>
            <a:off x="7176943" y="10988840"/>
            <a:ext cx="4877691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Controlled Experiments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(19 AFL Methods)</a:t>
            </a:r>
          </a:p>
        </p:txBody>
      </p:sp>
      <p:sp>
        <p:nvSpPr>
          <p:cNvPr id="378" name="Controlled Experiments…"/>
          <p:cNvSpPr txBox="1"/>
          <p:nvPr/>
        </p:nvSpPr>
        <p:spPr>
          <a:xfrm>
            <a:off x="13405150" y="10988840"/>
            <a:ext cx="4512133" cy="11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69" tIns="64269" rIns="64269" bIns="64269">
            <a:normAutofit/>
          </a:bodyPr>
          <a:lstStyle/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Controlled Experiments</a:t>
            </a:r>
          </a:p>
          <a:p>
            <a:pPr defTabSz="1643062">
              <a:defRPr sz="30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(2 APR Tools)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2038</Words>
  <Application>Microsoft Macintosh PowerPoint</Application>
  <PresentationFormat>Custom</PresentationFormat>
  <Paragraphs>488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Helvetica</vt:lpstr>
      <vt:lpstr>Helvetica Neue</vt:lpstr>
      <vt:lpstr>Helvetica Neue Medium</vt:lpstr>
      <vt:lpstr>Trebuchet MS</vt:lpstr>
      <vt:lpstr>21_BasicWhite</vt:lpstr>
      <vt:lpstr>PowerPoint Presentation</vt:lpstr>
      <vt:lpstr>Debugging Process</vt:lpstr>
      <vt:lpstr>Problem</vt:lpstr>
      <vt:lpstr>Experimental Factors</vt:lpstr>
      <vt:lpstr>Single Fault Location</vt:lpstr>
      <vt:lpstr>Evaluation Methods</vt:lpstr>
      <vt:lpstr>Prevalence in Debugging Literature (RQ1)</vt:lpstr>
      <vt:lpstr>Prevalence in Bug Datasets (RQ1)</vt:lpstr>
      <vt:lpstr>AFL &amp; APR Tools</vt:lpstr>
      <vt:lpstr>Controlled Experimentation (Split Testing)</vt:lpstr>
      <vt:lpstr>Impact on AFL Effectiveness (RQ2)</vt:lpstr>
      <vt:lpstr>Proxy Effect on APR Effectiveness (RQ3)</vt:lpstr>
      <vt:lpstr>Developers’ Productivity</vt:lpstr>
      <vt:lpstr>User Study Settings</vt:lpstr>
      <vt:lpstr>User Study Questionnaire</vt:lpstr>
      <vt:lpstr>Usefulness to Developers</vt:lpstr>
      <vt:lpstr>Developers’ Preference</vt:lpstr>
      <vt:lpstr>Are Assumptions Realistic in Practice?</vt:lpstr>
      <vt:lpstr>Lessons Learned</vt:lpstr>
      <vt:lpstr>PowerPoint Presentation</vt:lpstr>
      <vt:lpstr>Appendix</vt:lpstr>
      <vt:lpstr>PowerPoint Presentation</vt:lpstr>
      <vt:lpstr>Problem</vt:lpstr>
      <vt:lpstr>Experimental Factors</vt:lpstr>
      <vt:lpstr>Perfect Bug Understanding</vt:lpstr>
      <vt:lpstr>Experimental Factors</vt:lpstr>
      <vt:lpstr>Fix Location (vs. Root Cause Location)</vt:lpstr>
      <vt:lpstr>Experimental Factors</vt:lpstr>
      <vt:lpstr>Experimental Factors</vt:lpstr>
      <vt:lpstr>Research Questions</vt:lpstr>
      <vt:lpstr>Prevalence Setup (Literature)</vt:lpstr>
      <vt:lpstr>Experimental Assumptions in the Literature</vt:lpstr>
      <vt:lpstr>Prevalence Setup (Bug Datasets)</vt:lpstr>
      <vt:lpstr>Closeness to Developers’ Perfect Diagnosis</vt:lpstr>
      <vt:lpstr>Controlled Experimentation (Split Testing)</vt:lpstr>
      <vt:lpstr>User Study Questionnaire</vt:lpstr>
      <vt:lpstr>User Study Questionnaire</vt:lpstr>
      <vt:lpstr>Soundness and Severity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soremekun olamide</cp:lastModifiedBy>
  <cp:revision>1</cp:revision>
  <dcterms:modified xsi:type="dcterms:W3CDTF">2023-05-16T12:20:46Z</dcterms:modified>
</cp:coreProperties>
</file>